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Montserrat"/>
      <p:regular r:id="rId20"/>
      <p:bold r:id="rId21"/>
      <p:italic r:id="rId22"/>
      <p:boldItalic r:id="rId23"/>
    </p:embeddedFont>
    <p:embeddedFont>
      <p:font typeface="Lato"/>
      <p:regular r:id="rId24"/>
      <p:bold r:id="rId25"/>
      <p:italic r:id="rId26"/>
      <p:boldItalic r:id="rId27"/>
    </p:embeddedFont>
    <p:embeddedFont>
      <p:font typeface="Lora"/>
      <p:regular r:id="rId28"/>
      <p:bold r:id="rId29"/>
      <p:italic r:id="rId30"/>
      <p:boldItalic r:id="rId31"/>
    </p:embeddedFont>
    <p:embeddedFont>
      <p:font typeface="Lato Black"/>
      <p:bold r:id="rId32"/>
      <p:boldItalic r:id="rId33"/>
    </p:embeddedFont>
    <p:embeddedFont>
      <p:font typeface="Helvetica Neue"/>
      <p:regular r:id="rId34"/>
      <p:bold r:id="rId35"/>
      <p:italic r:id="rId36"/>
      <p:boldItalic r:id="rId37"/>
    </p:embeddedFont>
    <p:embeddedFont>
      <p:font typeface="Comfortaa"/>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Lora-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or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ora-boldItalic.fntdata"/><Relationship Id="rId30" Type="http://schemas.openxmlformats.org/officeDocument/2006/relationships/font" Target="fonts/Lora-italic.fntdata"/><Relationship Id="rId11" Type="http://schemas.openxmlformats.org/officeDocument/2006/relationships/slide" Target="slides/slide6.xml"/><Relationship Id="rId33" Type="http://schemas.openxmlformats.org/officeDocument/2006/relationships/font" Target="fonts/LatoBlack-boldItalic.fntdata"/><Relationship Id="rId10" Type="http://schemas.openxmlformats.org/officeDocument/2006/relationships/slide" Target="slides/slide5.xml"/><Relationship Id="rId32" Type="http://schemas.openxmlformats.org/officeDocument/2006/relationships/font" Target="fonts/LatoBlack-bold.fntdata"/><Relationship Id="rId13" Type="http://schemas.openxmlformats.org/officeDocument/2006/relationships/slide" Target="slides/slide8.xml"/><Relationship Id="rId35" Type="http://schemas.openxmlformats.org/officeDocument/2006/relationships/font" Target="fonts/HelveticaNeue-bold.fntdata"/><Relationship Id="rId12" Type="http://schemas.openxmlformats.org/officeDocument/2006/relationships/slide" Target="slides/slide7.xml"/><Relationship Id="rId34" Type="http://schemas.openxmlformats.org/officeDocument/2006/relationships/font" Target="fonts/HelveticaNeue-regular.fntdata"/><Relationship Id="rId15" Type="http://schemas.openxmlformats.org/officeDocument/2006/relationships/slide" Target="slides/slide10.xml"/><Relationship Id="rId37" Type="http://schemas.openxmlformats.org/officeDocument/2006/relationships/font" Target="fonts/HelveticaNeue-boldItalic.fntdata"/><Relationship Id="rId14" Type="http://schemas.openxmlformats.org/officeDocument/2006/relationships/slide" Target="slides/slide9.xml"/><Relationship Id="rId36" Type="http://schemas.openxmlformats.org/officeDocument/2006/relationships/font" Target="fonts/HelveticaNeue-italic.fntdata"/><Relationship Id="rId17" Type="http://schemas.openxmlformats.org/officeDocument/2006/relationships/slide" Target="slides/slide12.xml"/><Relationship Id="rId39" Type="http://schemas.openxmlformats.org/officeDocument/2006/relationships/font" Target="fonts/Comfortaa-bold.fntdata"/><Relationship Id="rId16" Type="http://schemas.openxmlformats.org/officeDocument/2006/relationships/slide" Target="slides/slide11.xml"/><Relationship Id="rId38" Type="http://schemas.openxmlformats.org/officeDocument/2006/relationships/font" Target="fonts/Comforta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07d12c5798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07d12c5798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7d12c579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7d12c579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7d12c5798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7d12c5798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07d12c5798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07d12c5798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07d12c5798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07d12c5798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916b61366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916b61366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a404944b9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a404944b9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9623a938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29623a938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5cbd421f1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5cbd421f1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a404944b9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a404944b9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404944b9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a404944b9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bb6b38ff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bb6b38ff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07d12c5798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07d12c579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hyperlink" Target="https://help.titlecapture.com/article/75-how-do-i-generate-seller-netsheet-estimate" TargetMode="External"/><Relationship Id="rId5" Type="http://schemas.openxmlformats.org/officeDocument/2006/relationships/image" Target="../media/image14.png"/><Relationship Id="rId6" Type="http://schemas.openxmlformats.org/officeDocument/2006/relationships/image" Target="../media/image3.png"/><Relationship Id="rId7"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hyperlink" Target="https://help.titlecapture.com/article/223-how-do-i-generate-a-buyers-estimate" TargetMode="External"/><Relationship Id="rId9"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25.png"/><Relationship Id="rId8"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hyperlink" Target="https://help.titlecapture.com/article/228-generating-saving-and-organizing-estimates" TargetMode="External"/><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help.titlecapture.com/article/185-getting-started-with-titlecapture-for-real-estate-agents-lenders" TargetMode="External"/><Relationship Id="rId4" Type="http://schemas.openxmlformats.org/officeDocument/2006/relationships/hyperlink" Target="https://help.titlecapture.com/category/42-titlecapture-faq" TargetMode="External"/><Relationship Id="rId9" Type="http://schemas.openxmlformats.org/officeDocument/2006/relationships/image" Target="../media/image10.png"/><Relationship Id="rId5" Type="http://schemas.openxmlformats.org/officeDocument/2006/relationships/hyperlink" Target="https://askthetitleguy.com/about/" TargetMode="External"/><Relationship Id="rId6" Type="http://schemas.openxmlformats.org/officeDocument/2006/relationships/hyperlink" Target="https://askthetitleguy.com" TargetMode="External"/><Relationship Id="rId7" Type="http://schemas.openxmlformats.org/officeDocument/2006/relationships/hyperlink" Target="https://askthetitleguy.com/contact/" TargetMode="External"/><Relationship Id="rId8"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help.titlecapture.com/article/184-updating-your-profile" TargetMode="External"/><Relationship Id="rId4" Type="http://schemas.openxmlformats.org/officeDocument/2006/relationships/hyperlink" Target="https://help.titlecapture.com/article/182-how-to-set-default-costs-in-your-profile" TargetMode="External"/><Relationship Id="rId5" Type="http://schemas.openxmlformats.org/officeDocument/2006/relationships/hyperlink" Target="https://help.titlecapture.com/article/228-generating-saving-and-organizing-estimates" TargetMode="External"/><Relationship Id="rId6" Type="http://schemas.openxmlformats.org/officeDocument/2006/relationships/hyperlink" Target="https://help.titlecapture.com/article/214-how-to-create-a-title-quote" TargetMode="External"/><Relationship Id="rId7" Type="http://schemas.openxmlformats.org/officeDocument/2006/relationships/hyperlink" Target="https://help.titlecapture.com/article/223-how-do-i-generate-a-buyers-estimate" TargetMode="External"/><Relationship Id="rId8" Type="http://schemas.openxmlformats.org/officeDocument/2006/relationships/hyperlink" Target="https://help.titlecapture.com/article/75-how-do-i-generate-seller-netsheet-estimat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askthetitleguy.com"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drive.google.com/file/d/1RufbdCvzx5Y545csuI6P2qPlNEGRSnK8/view?usp=share_link" TargetMode="External"/><Relationship Id="rId4" Type="http://schemas.openxmlformats.org/officeDocument/2006/relationships/hyperlink" Target="https://drive.google.com/file/d/1RufbdCvzx5Y545csuI6P2qPlNEGRSnK8/view?usp=share_link" TargetMode="External"/><Relationship Id="rId5" Type="http://schemas.openxmlformats.org/officeDocument/2006/relationships/hyperlink" Target="https://drive.google.com/file/d/1D9Ys-bDzrRpM2NL2fRCH7LM5MchPanuB/view?usp=share_link" TargetMode="External"/><Relationship Id="rId6" Type="http://schemas.openxmlformats.org/officeDocument/2006/relationships/hyperlink" Target="https://help.titlecapture.com/article/71-accessing-titlecapture-from-your-mobile-device" TargetMode="External"/><Relationship Id="rId7" Type="http://schemas.openxmlformats.org/officeDocument/2006/relationships/image" Target="../media/image9.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hyperlink" Target="https://help.titlecapture.com/article/184-updating-your-profile" TargetMode="External"/><Relationship Id="rId6" Type="http://schemas.openxmlformats.org/officeDocument/2006/relationships/hyperlink" Target="https://help.titlecapture.com/article/91-sharing-my-app-on-facebook-twitter-or-linkedin" TargetMode="External"/><Relationship Id="rId7"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hyperlink" Target="https://help.titlecapture.com/article/182-how-to-set-default-costs-in-your-profil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8775" y="151200"/>
            <a:ext cx="45228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C6A760"/>
                </a:solidFill>
                <a:latin typeface="Helvetica Neue"/>
                <a:ea typeface="Helvetica Neue"/>
                <a:cs typeface="Helvetica Neue"/>
                <a:sym typeface="Helvetica Neue"/>
              </a:rPr>
              <a:t>Welcome</a:t>
            </a:r>
            <a:endParaRPr b="1" sz="4300">
              <a:solidFill>
                <a:srgbClr val="C6A760"/>
              </a:solidFill>
              <a:latin typeface="Helvetica Neue"/>
              <a:ea typeface="Helvetica Neue"/>
              <a:cs typeface="Helvetica Neue"/>
              <a:sym typeface="Helvetica Neue"/>
            </a:endParaRPr>
          </a:p>
        </p:txBody>
      </p:sp>
      <p:sp>
        <p:nvSpPr>
          <p:cNvPr id="55" name="Google Shape;55;p13"/>
          <p:cNvSpPr/>
          <p:nvPr/>
        </p:nvSpPr>
        <p:spPr>
          <a:xfrm>
            <a:off x="318775" y="943800"/>
            <a:ext cx="2597100" cy="38400"/>
          </a:xfrm>
          <a:prstGeom prst="rect">
            <a:avLst/>
          </a:prstGeom>
          <a:solidFill>
            <a:srgbClr val="C6A760"/>
          </a:solidFill>
          <a:ln cap="flat" cmpd="sng" w="9525">
            <a:solidFill>
              <a:srgbClr val="1E23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idx="1" type="subTitle"/>
          </p:nvPr>
        </p:nvSpPr>
        <p:spPr>
          <a:xfrm>
            <a:off x="-170375" y="3480825"/>
            <a:ext cx="6429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300">
                <a:solidFill>
                  <a:srgbClr val="C6A760"/>
                </a:solidFill>
                <a:latin typeface="Lato Black"/>
                <a:ea typeface="Lato Black"/>
                <a:cs typeface="Lato Black"/>
                <a:sym typeface="Lato Black"/>
              </a:rPr>
              <a:t>App Showcase</a:t>
            </a:r>
            <a:endParaRPr sz="4300">
              <a:solidFill>
                <a:srgbClr val="C6A760"/>
              </a:solidFill>
              <a:latin typeface="Lato Black"/>
              <a:ea typeface="Lato Black"/>
              <a:cs typeface="Lato Black"/>
              <a:sym typeface="Lato Black"/>
            </a:endParaRPr>
          </a:p>
        </p:txBody>
      </p:sp>
      <p:sp>
        <p:nvSpPr>
          <p:cNvPr id="57" name="Google Shape;57;p13"/>
          <p:cNvSpPr txBox="1"/>
          <p:nvPr>
            <p:ph idx="1" type="subTitle"/>
          </p:nvPr>
        </p:nvSpPr>
        <p:spPr>
          <a:xfrm>
            <a:off x="420475" y="4213500"/>
            <a:ext cx="5247900" cy="792600"/>
          </a:xfrm>
          <a:prstGeom prst="rect">
            <a:avLst/>
          </a:prstGeom>
        </p:spPr>
        <p:txBody>
          <a:bodyPr anchorCtr="0" anchor="t" bIns="91425" lIns="91425" spcFirstLastPara="1" rIns="91425" wrap="square" tIns="91425">
            <a:noAutofit/>
          </a:bodyPr>
          <a:lstStyle/>
          <a:p>
            <a:pPr indent="0" lvl="0" marL="0" rtl="0" algn="ctr">
              <a:lnSpc>
                <a:spcPct val="130000"/>
              </a:lnSpc>
              <a:spcBef>
                <a:spcPts val="0"/>
              </a:spcBef>
              <a:spcAft>
                <a:spcPts val="800"/>
              </a:spcAft>
              <a:buNone/>
            </a:pPr>
            <a:r>
              <a:rPr lang="en" sz="2200">
                <a:solidFill>
                  <a:schemeClr val="dk1"/>
                </a:solidFill>
                <a:latin typeface="Lora"/>
                <a:ea typeface="Lora"/>
                <a:cs typeface="Lora"/>
                <a:sym typeface="Lora"/>
              </a:rPr>
              <a:t>Title From A New Perspective</a:t>
            </a:r>
            <a:endParaRPr b="1" sz="1400">
              <a:latin typeface="Montserrat"/>
              <a:ea typeface="Montserrat"/>
              <a:cs typeface="Montserrat"/>
              <a:sym typeface="Montserrat"/>
            </a:endParaRPr>
          </a:p>
        </p:txBody>
      </p:sp>
      <p:grpSp>
        <p:nvGrpSpPr>
          <p:cNvPr id="58" name="Google Shape;58;p13"/>
          <p:cNvGrpSpPr/>
          <p:nvPr/>
        </p:nvGrpSpPr>
        <p:grpSpPr>
          <a:xfrm>
            <a:off x="5274391" y="899744"/>
            <a:ext cx="3691106" cy="3937155"/>
            <a:chOff x="5783500" y="1289500"/>
            <a:chExt cx="3486451" cy="3775923"/>
          </a:xfrm>
        </p:grpSpPr>
        <p:grpSp>
          <p:nvGrpSpPr>
            <p:cNvPr id="59" name="Google Shape;59;p13"/>
            <p:cNvGrpSpPr/>
            <p:nvPr/>
          </p:nvGrpSpPr>
          <p:grpSpPr>
            <a:xfrm>
              <a:off x="5783500" y="1289500"/>
              <a:ext cx="3486451" cy="3775923"/>
              <a:chOff x="5962350" y="1213300"/>
              <a:chExt cx="3486451" cy="3775923"/>
            </a:xfrm>
          </p:grpSpPr>
          <p:pic>
            <p:nvPicPr>
              <p:cNvPr id="60" name="Google Shape;60;p13"/>
              <p:cNvPicPr preferRelativeResize="0"/>
              <p:nvPr/>
            </p:nvPicPr>
            <p:blipFill>
              <a:blip r:embed="rId3">
                <a:alphaModFix/>
              </a:blip>
              <a:stretch>
                <a:fillRect/>
              </a:stretch>
            </p:blipFill>
            <p:spPr>
              <a:xfrm>
                <a:off x="5962350" y="1213300"/>
                <a:ext cx="3486451" cy="3775923"/>
              </a:xfrm>
              <a:prstGeom prst="rect">
                <a:avLst/>
              </a:prstGeom>
              <a:noFill/>
              <a:ln>
                <a:noFill/>
              </a:ln>
            </p:spPr>
          </p:pic>
          <p:sp>
            <p:nvSpPr>
              <p:cNvPr id="61" name="Google Shape;61;p13"/>
              <p:cNvSpPr txBox="1"/>
              <p:nvPr/>
            </p:nvSpPr>
            <p:spPr>
              <a:xfrm>
                <a:off x="7722250" y="1524450"/>
                <a:ext cx="1233600" cy="14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lang="en" sz="500">
                    <a:solidFill>
                      <a:schemeClr val="dk1"/>
                    </a:solidFill>
                    <a:latin typeface="Lato"/>
                    <a:ea typeface="Lato"/>
                    <a:cs typeface="Lato"/>
                    <a:sym typeface="Lato"/>
                  </a:rPr>
                  <a:t>askthetitleguy.com</a:t>
                </a:r>
                <a:endParaRPr sz="500">
                  <a:solidFill>
                    <a:schemeClr val="dk1"/>
                  </a:solidFill>
                  <a:latin typeface="Lato"/>
                  <a:ea typeface="Lato"/>
                  <a:cs typeface="Lato"/>
                  <a:sym typeface="Lato"/>
                </a:endParaRPr>
              </a:p>
            </p:txBody>
          </p:sp>
        </p:grpSp>
        <p:sp>
          <p:nvSpPr>
            <p:cNvPr id="62" name="Google Shape;62;p13"/>
            <p:cNvSpPr txBox="1"/>
            <p:nvPr/>
          </p:nvSpPr>
          <p:spPr>
            <a:xfrm>
              <a:off x="6219350" y="1893000"/>
              <a:ext cx="1181100" cy="14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rPr lang="en" sz="500">
                  <a:solidFill>
                    <a:schemeClr val="dk1"/>
                  </a:solidFill>
                  <a:latin typeface="Lato"/>
                  <a:ea typeface="Lato"/>
                  <a:cs typeface="Lato"/>
                  <a:sym typeface="Lato"/>
                </a:rPr>
                <a:t>askthetitleguy.com</a:t>
              </a:r>
              <a:endParaRPr b="1" sz="600">
                <a:solidFill>
                  <a:schemeClr val="lt1"/>
                </a:solidFill>
                <a:highlight>
                  <a:schemeClr val="dk2"/>
                </a:highlight>
                <a:latin typeface="Lato"/>
                <a:ea typeface="Lato"/>
                <a:cs typeface="Lato"/>
                <a:sym typeface="Lato"/>
              </a:endParaRPr>
            </a:p>
          </p:txBody>
        </p:sp>
      </p:grpSp>
      <p:pic>
        <p:nvPicPr>
          <p:cNvPr id="63" name="Google Shape;63;p13"/>
          <p:cNvPicPr preferRelativeResize="0"/>
          <p:nvPr/>
        </p:nvPicPr>
        <p:blipFill>
          <a:blip r:embed="rId4">
            <a:alphaModFix/>
          </a:blip>
          <a:stretch>
            <a:fillRect/>
          </a:stretch>
        </p:blipFill>
        <p:spPr>
          <a:xfrm>
            <a:off x="1461425" y="1130775"/>
            <a:ext cx="3156426" cy="2177799"/>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000"/>
                                        <p:tgtEl>
                                          <p:spTgt spid="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2"/>
          <p:cNvPicPr preferRelativeResize="0"/>
          <p:nvPr/>
        </p:nvPicPr>
        <p:blipFill>
          <a:blip r:embed="rId3">
            <a:alphaModFix/>
          </a:blip>
          <a:stretch>
            <a:fillRect/>
          </a:stretch>
        </p:blipFill>
        <p:spPr>
          <a:xfrm>
            <a:off x="5764100" y="591550"/>
            <a:ext cx="3230875" cy="4470400"/>
          </a:xfrm>
          <a:prstGeom prst="rect">
            <a:avLst/>
          </a:prstGeom>
          <a:noFill/>
          <a:ln>
            <a:noFill/>
          </a:ln>
          <a:effectLst>
            <a:outerShdw blurRad="57150" rotWithShape="0" algn="bl" dir="5400000" dist="19050">
              <a:srgbClr val="000000">
                <a:alpha val="50000"/>
              </a:srgbClr>
            </a:outerShdw>
          </a:effectLst>
        </p:spPr>
      </p:pic>
      <p:sp>
        <p:nvSpPr>
          <p:cNvPr id="154" name="Google Shape;154;p22"/>
          <p:cNvSpPr txBox="1"/>
          <p:nvPr>
            <p:ph idx="1" type="subTitle"/>
          </p:nvPr>
        </p:nvSpPr>
        <p:spPr>
          <a:xfrm>
            <a:off x="198725" y="186275"/>
            <a:ext cx="5152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C6A760"/>
                </a:solidFill>
                <a:latin typeface="Helvetica Neue"/>
                <a:ea typeface="Helvetica Neue"/>
                <a:cs typeface="Helvetica Neue"/>
                <a:sym typeface="Helvetica Neue"/>
              </a:rPr>
              <a:t>Seller’s Net Sheet</a:t>
            </a:r>
            <a:endParaRPr b="1" sz="4300">
              <a:solidFill>
                <a:srgbClr val="C6A760"/>
              </a:solidFill>
              <a:latin typeface="Helvetica Neue"/>
              <a:ea typeface="Helvetica Neue"/>
              <a:cs typeface="Helvetica Neue"/>
              <a:sym typeface="Helvetica Neue"/>
            </a:endParaRPr>
          </a:p>
        </p:txBody>
      </p:sp>
      <p:sp>
        <p:nvSpPr>
          <p:cNvPr id="155" name="Google Shape;155;p22"/>
          <p:cNvSpPr txBox="1"/>
          <p:nvPr>
            <p:ph idx="1" type="subTitle"/>
          </p:nvPr>
        </p:nvSpPr>
        <p:spPr>
          <a:xfrm>
            <a:off x="198725" y="1170500"/>
            <a:ext cx="5608200" cy="541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2000">
                <a:solidFill>
                  <a:schemeClr val="dk1"/>
                </a:solidFill>
                <a:latin typeface="Lato"/>
                <a:ea typeface="Lato"/>
                <a:cs typeface="Lato"/>
                <a:sym typeface="Lato"/>
              </a:rPr>
              <a:t>Click on the New Estimate Tab on the left to generate our amazing Seller Net Sheet!</a:t>
            </a:r>
            <a:endParaRPr b="1" sz="2000">
              <a:solidFill>
                <a:schemeClr val="dk1"/>
              </a:solidFill>
              <a:latin typeface="Lato"/>
              <a:ea typeface="Lato"/>
              <a:cs typeface="Lato"/>
              <a:sym typeface="Lato"/>
            </a:endParaRPr>
          </a:p>
          <a:p>
            <a:pPr indent="0" lvl="0" marL="457200" rtl="0" algn="l">
              <a:spcBef>
                <a:spcPts val="0"/>
              </a:spcBef>
              <a:spcAft>
                <a:spcPts val="0"/>
              </a:spcAft>
              <a:buNone/>
            </a:pPr>
            <a:r>
              <a:t/>
            </a:r>
            <a:endParaRPr b="1" sz="2000">
              <a:solidFill>
                <a:schemeClr val="dk1"/>
              </a:solidFill>
              <a:latin typeface="Lato"/>
              <a:ea typeface="Lato"/>
              <a:cs typeface="Lato"/>
              <a:sym typeface="Lato"/>
            </a:endParaRPr>
          </a:p>
          <a:p>
            <a:pPr indent="-361950" lvl="0" marL="457200" rtl="0" algn="l">
              <a:spcBef>
                <a:spcPts val="0"/>
              </a:spcBef>
              <a:spcAft>
                <a:spcPts val="0"/>
              </a:spcAft>
              <a:buClr>
                <a:schemeClr val="dk1"/>
              </a:buClr>
              <a:buSzPts val="2100"/>
              <a:buFont typeface="Comfortaa SemiBold"/>
              <a:buAutoNum type="arabicPeriod"/>
            </a:pPr>
            <a:r>
              <a:rPr b="1" lang="en" sz="2000">
                <a:solidFill>
                  <a:schemeClr val="dk1"/>
                </a:solidFill>
                <a:latin typeface="Lato"/>
                <a:ea typeface="Lato"/>
                <a:cs typeface="Lato"/>
                <a:sym typeface="Lato"/>
              </a:rPr>
              <a:t>Seller Net Sheet - Plug and Play, allows you to go back easily using our Edit button if you need changes. Email it to your clients or Download its PDF version and attach to your emails. Feel free to even add our Flyers which are perfect for promoting your services and add value to your sellers.</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rPr b="1" lang="en" sz="2000">
                <a:solidFill>
                  <a:schemeClr val="dk1"/>
                </a:solidFill>
                <a:latin typeface="Lato"/>
                <a:ea typeface="Lato"/>
                <a:cs typeface="Lato"/>
                <a:sym typeface="Lato"/>
              </a:rPr>
              <a:t>Guide: </a:t>
            </a:r>
            <a:r>
              <a:rPr b="1" lang="en" sz="2000" u="sng">
                <a:solidFill>
                  <a:schemeClr val="dk1"/>
                </a:solidFill>
                <a:latin typeface="Lato"/>
                <a:ea typeface="Lato"/>
                <a:cs typeface="Lato"/>
                <a:sym typeface="Lato"/>
                <a:hlinkClick r:id="rId4">
                  <a:extLst>
                    <a:ext uri="{A12FA001-AC4F-418D-AE19-62706E023703}">
                      <ahyp:hlinkClr val="tx"/>
                    </a:ext>
                  </a:extLst>
                </a:hlinkClick>
              </a:rPr>
              <a:t>Generating Seller Net Sheets</a:t>
            </a:r>
            <a:endParaRPr b="1" sz="2000">
              <a:solidFill>
                <a:schemeClr val="dk1"/>
              </a:solidFill>
              <a:latin typeface="Lato"/>
              <a:ea typeface="Lato"/>
              <a:cs typeface="Lato"/>
              <a:sym typeface="Lato"/>
            </a:endParaRPr>
          </a:p>
        </p:txBody>
      </p:sp>
      <p:sp>
        <p:nvSpPr>
          <p:cNvPr id="156" name="Google Shape;156;p22"/>
          <p:cNvSpPr/>
          <p:nvPr/>
        </p:nvSpPr>
        <p:spPr>
          <a:xfrm>
            <a:off x="318775" y="943800"/>
            <a:ext cx="2597100" cy="38400"/>
          </a:xfrm>
          <a:prstGeom prst="rect">
            <a:avLst/>
          </a:prstGeom>
          <a:solidFill>
            <a:srgbClr val="C6A760"/>
          </a:solidFill>
          <a:ln cap="flat" cmpd="sng" w="9525">
            <a:solidFill>
              <a:srgbClr val="1E23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22"/>
          <p:cNvPicPr preferRelativeResize="0"/>
          <p:nvPr/>
        </p:nvPicPr>
        <p:blipFill>
          <a:blip r:embed="rId5">
            <a:alphaModFix/>
          </a:blip>
          <a:stretch>
            <a:fillRect/>
          </a:stretch>
        </p:blipFill>
        <p:spPr>
          <a:xfrm>
            <a:off x="7032375" y="313075"/>
            <a:ext cx="1196350" cy="598175"/>
          </a:xfrm>
          <a:prstGeom prst="rect">
            <a:avLst/>
          </a:prstGeom>
          <a:noFill/>
          <a:ln>
            <a:noFill/>
          </a:ln>
          <a:effectLst>
            <a:outerShdw blurRad="57150" rotWithShape="0" algn="bl" dir="5400000" dist="19050">
              <a:srgbClr val="000000">
                <a:alpha val="50000"/>
              </a:srgbClr>
            </a:outerShdw>
          </a:effectLst>
        </p:spPr>
      </p:pic>
      <p:sp>
        <p:nvSpPr>
          <p:cNvPr id="158" name="Google Shape;158;p22"/>
          <p:cNvSpPr/>
          <p:nvPr/>
        </p:nvSpPr>
        <p:spPr>
          <a:xfrm>
            <a:off x="6570125" y="98438"/>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1</a:t>
            </a:r>
            <a:endParaRPr sz="1000">
              <a:solidFill>
                <a:srgbClr val="1B308C"/>
              </a:solidFill>
            </a:endParaRPr>
          </a:p>
        </p:txBody>
      </p:sp>
      <p:sp>
        <p:nvSpPr>
          <p:cNvPr id="159" name="Google Shape;159;p22"/>
          <p:cNvSpPr/>
          <p:nvPr/>
        </p:nvSpPr>
        <p:spPr>
          <a:xfrm>
            <a:off x="8131150" y="420163"/>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2</a:t>
            </a:r>
            <a:endParaRPr sz="1000">
              <a:solidFill>
                <a:srgbClr val="1B308C"/>
              </a:solidFill>
            </a:endParaRPr>
          </a:p>
        </p:txBody>
      </p:sp>
      <p:sp>
        <p:nvSpPr>
          <p:cNvPr id="160" name="Google Shape;160;p22"/>
          <p:cNvSpPr/>
          <p:nvPr/>
        </p:nvSpPr>
        <p:spPr>
          <a:xfrm>
            <a:off x="5575525" y="943788"/>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1B308C"/>
                </a:solidFill>
              </a:rPr>
              <a:t>3</a:t>
            </a:r>
            <a:endParaRPr sz="1000">
              <a:solidFill>
                <a:srgbClr val="1B308C"/>
              </a:solidFill>
            </a:endParaRPr>
          </a:p>
        </p:txBody>
      </p:sp>
      <p:sp>
        <p:nvSpPr>
          <p:cNvPr id="161" name="Google Shape;161;p22"/>
          <p:cNvSpPr/>
          <p:nvPr/>
        </p:nvSpPr>
        <p:spPr>
          <a:xfrm>
            <a:off x="6798650" y="4069113"/>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1B308C"/>
                </a:solidFill>
              </a:rPr>
              <a:t>4</a:t>
            </a:r>
            <a:endParaRPr sz="1000">
              <a:solidFill>
                <a:srgbClr val="1B308C"/>
              </a:solidFill>
            </a:endParaRPr>
          </a:p>
        </p:txBody>
      </p:sp>
      <p:pic>
        <p:nvPicPr>
          <p:cNvPr id="162" name="Google Shape;162;p22"/>
          <p:cNvPicPr preferRelativeResize="0"/>
          <p:nvPr/>
        </p:nvPicPr>
        <p:blipFill>
          <a:blip r:embed="rId6">
            <a:alphaModFix/>
          </a:blip>
          <a:stretch>
            <a:fillRect/>
          </a:stretch>
        </p:blipFill>
        <p:spPr>
          <a:xfrm>
            <a:off x="6996850" y="76075"/>
            <a:ext cx="1266625" cy="237000"/>
          </a:xfrm>
          <a:prstGeom prst="rect">
            <a:avLst/>
          </a:prstGeom>
          <a:noFill/>
          <a:ln>
            <a:noFill/>
          </a:ln>
          <a:effectLst>
            <a:outerShdw blurRad="57150" rotWithShape="0" algn="bl" dir="5400000" dist="19050">
              <a:srgbClr val="000000">
                <a:alpha val="50000"/>
              </a:srgbClr>
            </a:outerShdw>
          </a:effectLst>
        </p:spPr>
      </p:pic>
      <p:pic>
        <p:nvPicPr>
          <p:cNvPr id="163" name="Google Shape;163;p22"/>
          <p:cNvPicPr preferRelativeResize="0"/>
          <p:nvPr/>
        </p:nvPicPr>
        <p:blipFill>
          <a:blip r:embed="rId7">
            <a:alphaModFix/>
          </a:blip>
          <a:stretch>
            <a:fillRect/>
          </a:stretch>
        </p:blipFill>
        <p:spPr>
          <a:xfrm>
            <a:off x="5323090" y="9125"/>
            <a:ext cx="3798669" cy="5143499"/>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3"/>
          <p:cNvPicPr preferRelativeResize="0"/>
          <p:nvPr/>
        </p:nvPicPr>
        <p:blipFill>
          <a:blip r:embed="rId3">
            <a:alphaModFix/>
          </a:blip>
          <a:stretch>
            <a:fillRect/>
          </a:stretch>
        </p:blipFill>
        <p:spPr>
          <a:xfrm>
            <a:off x="5858950" y="903100"/>
            <a:ext cx="3132650" cy="4145301"/>
          </a:xfrm>
          <a:prstGeom prst="rect">
            <a:avLst/>
          </a:prstGeom>
          <a:noFill/>
          <a:ln>
            <a:noFill/>
          </a:ln>
          <a:effectLst>
            <a:outerShdw blurRad="57150" rotWithShape="0" algn="bl" dir="5400000" dist="19050">
              <a:srgbClr val="000000">
                <a:alpha val="50000"/>
              </a:srgbClr>
            </a:outerShdw>
          </a:effectLst>
        </p:spPr>
      </p:pic>
      <p:sp>
        <p:nvSpPr>
          <p:cNvPr id="169" name="Google Shape;169;p23"/>
          <p:cNvSpPr txBox="1"/>
          <p:nvPr>
            <p:ph idx="1" type="subTitle"/>
          </p:nvPr>
        </p:nvSpPr>
        <p:spPr>
          <a:xfrm>
            <a:off x="198725" y="186275"/>
            <a:ext cx="5152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C6A760"/>
                </a:solidFill>
                <a:latin typeface="Helvetica Neue"/>
                <a:ea typeface="Helvetica Neue"/>
                <a:cs typeface="Helvetica Neue"/>
                <a:sym typeface="Helvetica Neue"/>
              </a:rPr>
              <a:t>Buyer</a:t>
            </a:r>
            <a:r>
              <a:rPr b="1" lang="en" sz="4300">
                <a:solidFill>
                  <a:srgbClr val="C6A760"/>
                </a:solidFill>
                <a:latin typeface="Helvetica Neue"/>
                <a:ea typeface="Helvetica Neue"/>
                <a:cs typeface="Helvetica Neue"/>
                <a:sym typeface="Helvetica Neue"/>
              </a:rPr>
              <a:t>’s Estimate</a:t>
            </a:r>
            <a:endParaRPr b="1" sz="4300">
              <a:solidFill>
                <a:srgbClr val="C6A760"/>
              </a:solidFill>
              <a:latin typeface="Helvetica Neue"/>
              <a:ea typeface="Helvetica Neue"/>
              <a:cs typeface="Helvetica Neue"/>
              <a:sym typeface="Helvetica Neue"/>
            </a:endParaRPr>
          </a:p>
        </p:txBody>
      </p:sp>
      <p:sp>
        <p:nvSpPr>
          <p:cNvPr id="170" name="Google Shape;170;p23"/>
          <p:cNvSpPr txBox="1"/>
          <p:nvPr>
            <p:ph idx="1" type="subTitle"/>
          </p:nvPr>
        </p:nvSpPr>
        <p:spPr>
          <a:xfrm>
            <a:off x="198725" y="1170500"/>
            <a:ext cx="5608200" cy="541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2000">
                <a:solidFill>
                  <a:schemeClr val="dk1"/>
                </a:solidFill>
                <a:latin typeface="Lato"/>
                <a:ea typeface="Lato"/>
                <a:cs typeface="Lato"/>
                <a:sym typeface="Lato"/>
              </a:rPr>
              <a:t>Click on the New Estimate Tab on the left to generate our amazing Buyer Estimate</a:t>
            </a:r>
            <a:endParaRPr b="1" sz="2000">
              <a:solidFill>
                <a:schemeClr val="dk1"/>
              </a:solidFill>
              <a:latin typeface="Lato"/>
              <a:ea typeface="Lato"/>
              <a:cs typeface="Lato"/>
              <a:sym typeface="Lato"/>
            </a:endParaRPr>
          </a:p>
          <a:p>
            <a:pPr indent="0" lvl="0" marL="457200" rtl="0" algn="l">
              <a:spcBef>
                <a:spcPts val="0"/>
              </a:spcBef>
              <a:spcAft>
                <a:spcPts val="0"/>
              </a:spcAft>
              <a:buNone/>
            </a:pPr>
            <a:r>
              <a:t/>
            </a:r>
            <a:endParaRPr b="1" sz="2000">
              <a:solidFill>
                <a:schemeClr val="dk1"/>
              </a:solidFill>
              <a:latin typeface="Lato"/>
              <a:ea typeface="Lato"/>
              <a:cs typeface="Lato"/>
              <a:sym typeface="Lato"/>
            </a:endParaRPr>
          </a:p>
          <a:p>
            <a:pPr indent="-361950" lvl="0" marL="457200" rtl="0" algn="l">
              <a:spcBef>
                <a:spcPts val="0"/>
              </a:spcBef>
              <a:spcAft>
                <a:spcPts val="0"/>
              </a:spcAft>
              <a:buClr>
                <a:schemeClr val="dk1"/>
              </a:buClr>
              <a:buSzPts val="2100"/>
              <a:buFont typeface="Comfortaa SemiBold"/>
              <a:buAutoNum type="arabicPeriod"/>
            </a:pPr>
            <a:r>
              <a:rPr b="1" lang="en" sz="2000">
                <a:solidFill>
                  <a:schemeClr val="dk1"/>
                </a:solidFill>
                <a:latin typeface="Lato"/>
                <a:ea typeface="Lato"/>
                <a:cs typeface="Lato"/>
                <a:sym typeface="Lato"/>
              </a:rPr>
              <a:t>Buyer Estimate - Plug and Play, allows you to go back easily using our Edit button if you need changes. Email it to your clients or Download its PDF version and attach to your emails. Feel free to even add our Flyers which are perfect for promoting your services and add value to your buyers.</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rPr b="1" lang="en" sz="2000">
                <a:solidFill>
                  <a:schemeClr val="dk1"/>
                </a:solidFill>
                <a:latin typeface="Lato"/>
                <a:ea typeface="Lato"/>
                <a:cs typeface="Lato"/>
                <a:sym typeface="Lato"/>
              </a:rPr>
              <a:t>Guide: </a:t>
            </a:r>
            <a:r>
              <a:rPr b="1" lang="en" sz="2000" u="sng">
                <a:solidFill>
                  <a:schemeClr val="dk1"/>
                </a:solidFill>
                <a:latin typeface="Lato"/>
                <a:ea typeface="Lato"/>
                <a:cs typeface="Lato"/>
                <a:sym typeface="Lato"/>
                <a:hlinkClick r:id="rId4">
                  <a:extLst>
                    <a:ext uri="{A12FA001-AC4F-418D-AE19-62706E023703}">
                      <ahyp:hlinkClr val="tx"/>
                    </a:ext>
                  </a:extLst>
                </a:hlinkClick>
              </a:rPr>
              <a:t>Generating Buyer Estimates</a:t>
            </a:r>
            <a:endParaRPr b="1" sz="2000">
              <a:solidFill>
                <a:schemeClr val="dk1"/>
              </a:solidFill>
              <a:latin typeface="Lato"/>
              <a:ea typeface="Lato"/>
              <a:cs typeface="Lato"/>
              <a:sym typeface="Lato"/>
            </a:endParaRPr>
          </a:p>
        </p:txBody>
      </p:sp>
      <p:sp>
        <p:nvSpPr>
          <p:cNvPr id="171" name="Google Shape;171;p23"/>
          <p:cNvSpPr/>
          <p:nvPr/>
        </p:nvSpPr>
        <p:spPr>
          <a:xfrm>
            <a:off x="318775" y="943800"/>
            <a:ext cx="2597100" cy="38400"/>
          </a:xfrm>
          <a:prstGeom prst="rect">
            <a:avLst/>
          </a:prstGeom>
          <a:solidFill>
            <a:srgbClr val="AC944E"/>
          </a:solidFill>
          <a:ln cap="flat" cmpd="sng" w="9525">
            <a:solidFill>
              <a:srgbClr val="1E23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23"/>
          <p:cNvPicPr preferRelativeResize="0"/>
          <p:nvPr/>
        </p:nvPicPr>
        <p:blipFill>
          <a:blip r:embed="rId5">
            <a:alphaModFix/>
          </a:blip>
          <a:stretch>
            <a:fillRect/>
          </a:stretch>
        </p:blipFill>
        <p:spPr>
          <a:xfrm>
            <a:off x="6805150" y="449050"/>
            <a:ext cx="1201550" cy="541200"/>
          </a:xfrm>
          <a:prstGeom prst="rect">
            <a:avLst/>
          </a:prstGeom>
          <a:noFill/>
          <a:ln>
            <a:noFill/>
          </a:ln>
          <a:effectLst>
            <a:outerShdw blurRad="57150" rotWithShape="0" algn="bl" dir="5400000" dist="19050">
              <a:srgbClr val="000000">
                <a:alpha val="50000"/>
              </a:srgbClr>
            </a:outerShdw>
          </a:effectLst>
        </p:spPr>
      </p:pic>
      <p:sp>
        <p:nvSpPr>
          <p:cNvPr id="173" name="Google Shape;173;p23"/>
          <p:cNvSpPr/>
          <p:nvPr/>
        </p:nvSpPr>
        <p:spPr>
          <a:xfrm>
            <a:off x="6353400" y="149588"/>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1</a:t>
            </a:r>
            <a:endParaRPr sz="1000">
              <a:solidFill>
                <a:srgbClr val="1B308C"/>
              </a:solidFill>
            </a:endParaRPr>
          </a:p>
        </p:txBody>
      </p:sp>
      <p:sp>
        <p:nvSpPr>
          <p:cNvPr id="174" name="Google Shape;174;p23"/>
          <p:cNvSpPr/>
          <p:nvPr/>
        </p:nvSpPr>
        <p:spPr>
          <a:xfrm>
            <a:off x="7914650" y="525513"/>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2</a:t>
            </a:r>
            <a:endParaRPr sz="1000">
              <a:solidFill>
                <a:srgbClr val="1B308C"/>
              </a:solidFill>
            </a:endParaRPr>
          </a:p>
        </p:txBody>
      </p:sp>
      <p:sp>
        <p:nvSpPr>
          <p:cNvPr id="175" name="Google Shape;175;p23"/>
          <p:cNvSpPr/>
          <p:nvPr/>
        </p:nvSpPr>
        <p:spPr>
          <a:xfrm>
            <a:off x="5527150" y="1267938"/>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3</a:t>
            </a:r>
            <a:endParaRPr sz="1000">
              <a:solidFill>
                <a:srgbClr val="1B308C"/>
              </a:solidFill>
            </a:endParaRPr>
          </a:p>
        </p:txBody>
      </p:sp>
      <p:sp>
        <p:nvSpPr>
          <p:cNvPr id="176" name="Google Shape;176;p23"/>
          <p:cNvSpPr/>
          <p:nvPr/>
        </p:nvSpPr>
        <p:spPr>
          <a:xfrm>
            <a:off x="6747975" y="4757188"/>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4</a:t>
            </a:r>
            <a:endParaRPr sz="1000">
              <a:solidFill>
                <a:srgbClr val="1B308C"/>
              </a:solidFill>
            </a:endParaRPr>
          </a:p>
        </p:txBody>
      </p:sp>
      <p:pic>
        <p:nvPicPr>
          <p:cNvPr id="177" name="Google Shape;177;p23"/>
          <p:cNvPicPr preferRelativeResize="0"/>
          <p:nvPr/>
        </p:nvPicPr>
        <p:blipFill>
          <a:blip r:embed="rId6">
            <a:alphaModFix/>
          </a:blip>
          <a:stretch>
            <a:fillRect/>
          </a:stretch>
        </p:blipFill>
        <p:spPr>
          <a:xfrm>
            <a:off x="6772613" y="186275"/>
            <a:ext cx="1266625" cy="237000"/>
          </a:xfrm>
          <a:prstGeom prst="rect">
            <a:avLst/>
          </a:prstGeom>
          <a:noFill/>
          <a:ln>
            <a:noFill/>
          </a:ln>
          <a:effectLst>
            <a:outerShdw blurRad="57150" rotWithShape="0" algn="bl" dir="5400000" dist="19050">
              <a:srgbClr val="000000">
                <a:alpha val="50000"/>
              </a:srgbClr>
            </a:outerShdw>
          </a:effectLst>
        </p:spPr>
      </p:pic>
      <p:grpSp>
        <p:nvGrpSpPr>
          <p:cNvPr id="178" name="Google Shape;178;p23"/>
          <p:cNvGrpSpPr/>
          <p:nvPr/>
        </p:nvGrpSpPr>
        <p:grpSpPr>
          <a:xfrm>
            <a:off x="5787275" y="89475"/>
            <a:ext cx="3268676" cy="4999552"/>
            <a:chOff x="5787275" y="89475"/>
            <a:chExt cx="3268676" cy="4999552"/>
          </a:xfrm>
        </p:grpSpPr>
        <p:pic>
          <p:nvPicPr>
            <p:cNvPr id="179" name="Google Shape;179;p23"/>
            <p:cNvPicPr preferRelativeResize="0"/>
            <p:nvPr/>
          </p:nvPicPr>
          <p:blipFill>
            <a:blip r:embed="rId7">
              <a:alphaModFix/>
            </a:blip>
            <a:stretch>
              <a:fillRect/>
            </a:stretch>
          </p:blipFill>
          <p:spPr>
            <a:xfrm>
              <a:off x="5787275" y="89475"/>
              <a:ext cx="3268676" cy="4999552"/>
            </a:xfrm>
            <a:prstGeom prst="rect">
              <a:avLst/>
            </a:prstGeom>
            <a:noFill/>
            <a:ln>
              <a:noFill/>
            </a:ln>
            <a:effectLst>
              <a:outerShdw blurRad="57150" rotWithShape="0" algn="bl" dir="5400000" dist="19050">
                <a:srgbClr val="000000">
                  <a:alpha val="50000"/>
                </a:srgbClr>
              </a:outerShdw>
            </a:effectLst>
          </p:spPr>
        </p:pic>
        <p:pic>
          <p:nvPicPr>
            <p:cNvPr id="180" name="Google Shape;180;p23"/>
            <p:cNvPicPr preferRelativeResize="0"/>
            <p:nvPr/>
          </p:nvPicPr>
          <p:blipFill>
            <a:blip r:embed="rId8">
              <a:alphaModFix/>
            </a:blip>
            <a:stretch>
              <a:fillRect/>
            </a:stretch>
          </p:blipFill>
          <p:spPr>
            <a:xfrm>
              <a:off x="6053700" y="1600750"/>
              <a:ext cx="1720351" cy="1076975"/>
            </a:xfrm>
            <a:prstGeom prst="rect">
              <a:avLst/>
            </a:prstGeom>
            <a:noFill/>
            <a:ln>
              <a:noFill/>
            </a:ln>
          </p:spPr>
        </p:pic>
      </p:grpSp>
      <p:pic>
        <p:nvPicPr>
          <p:cNvPr id="181" name="Google Shape;181;p23"/>
          <p:cNvPicPr preferRelativeResize="0"/>
          <p:nvPr/>
        </p:nvPicPr>
        <p:blipFill>
          <a:blip r:embed="rId9">
            <a:alphaModFix/>
          </a:blip>
          <a:stretch>
            <a:fillRect/>
          </a:stretch>
        </p:blipFill>
        <p:spPr>
          <a:xfrm>
            <a:off x="5787275" y="89475"/>
            <a:ext cx="3268675" cy="499955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4"/>
          <p:cNvPicPr preferRelativeResize="0"/>
          <p:nvPr/>
        </p:nvPicPr>
        <p:blipFill>
          <a:blip r:embed="rId3">
            <a:alphaModFix/>
          </a:blip>
          <a:stretch>
            <a:fillRect/>
          </a:stretch>
        </p:blipFill>
        <p:spPr>
          <a:xfrm>
            <a:off x="4829375" y="3046100"/>
            <a:ext cx="4018273" cy="1975201"/>
          </a:xfrm>
          <a:prstGeom prst="rect">
            <a:avLst/>
          </a:prstGeom>
          <a:noFill/>
          <a:ln>
            <a:noFill/>
          </a:ln>
          <a:effectLst>
            <a:outerShdw blurRad="57150" rotWithShape="0" algn="bl" dir="5400000" dist="19050">
              <a:srgbClr val="000000">
                <a:alpha val="50000"/>
              </a:srgbClr>
            </a:outerShdw>
          </a:effectLst>
        </p:spPr>
      </p:pic>
      <p:pic>
        <p:nvPicPr>
          <p:cNvPr id="187" name="Google Shape;187;p24"/>
          <p:cNvPicPr preferRelativeResize="0"/>
          <p:nvPr/>
        </p:nvPicPr>
        <p:blipFill>
          <a:blip r:embed="rId4">
            <a:alphaModFix/>
          </a:blip>
          <a:stretch>
            <a:fillRect/>
          </a:stretch>
        </p:blipFill>
        <p:spPr>
          <a:xfrm>
            <a:off x="4829375" y="611000"/>
            <a:ext cx="4018273" cy="2305574"/>
          </a:xfrm>
          <a:prstGeom prst="rect">
            <a:avLst/>
          </a:prstGeom>
          <a:noFill/>
          <a:ln>
            <a:noFill/>
          </a:ln>
          <a:effectLst>
            <a:outerShdw blurRad="57150" rotWithShape="0" algn="bl" dir="5400000" dist="19050">
              <a:srgbClr val="000000">
                <a:alpha val="50000"/>
              </a:srgbClr>
            </a:outerShdw>
          </a:effectLst>
        </p:spPr>
      </p:pic>
      <p:sp>
        <p:nvSpPr>
          <p:cNvPr id="188" name="Google Shape;188;p24"/>
          <p:cNvSpPr txBox="1"/>
          <p:nvPr>
            <p:ph idx="1" type="subTitle"/>
          </p:nvPr>
        </p:nvSpPr>
        <p:spPr>
          <a:xfrm>
            <a:off x="198725" y="186275"/>
            <a:ext cx="5152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C6A760"/>
                </a:solidFill>
                <a:latin typeface="Helvetica Neue"/>
                <a:ea typeface="Helvetica Neue"/>
                <a:cs typeface="Helvetica Neue"/>
                <a:sym typeface="Helvetica Neue"/>
              </a:rPr>
              <a:t>All Estimates</a:t>
            </a:r>
            <a:endParaRPr b="1" sz="4300">
              <a:solidFill>
                <a:srgbClr val="C6A760"/>
              </a:solidFill>
              <a:latin typeface="Helvetica Neue"/>
              <a:ea typeface="Helvetica Neue"/>
              <a:cs typeface="Helvetica Neue"/>
              <a:sym typeface="Helvetica Neue"/>
            </a:endParaRPr>
          </a:p>
        </p:txBody>
      </p:sp>
      <p:sp>
        <p:nvSpPr>
          <p:cNvPr id="189" name="Google Shape;189;p24"/>
          <p:cNvSpPr txBox="1"/>
          <p:nvPr>
            <p:ph idx="1" type="subTitle"/>
          </p:nvPr>
        </p:nvSpPr>
        <p:spPr>
          <a:xfrm>
            <a:off x="198725" y="1018100"/>
            <a:ext cx="4542600" cy="541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chemeClr val="dk1"/>
                </a:solidFill>
                <a:latin typeface="Lato"/>
                <a:ea typeface="Lato"/>
                <a:cs typeface="Lato"/>
                <a:sym typeface="Lato"/>
              </a:rPr>
              <a:t>Click on the All Estimates Tab on the left to track and manage your estimates</a:t>
            </a:r>
            <a:endParaRPr b="1" sz="1800">
              <a:solidFill>
                <a:schemeClr val="dk1"/>
              </a:solidFill>
              <a:latin typeface="Lato"/>
              <a:ea typeface="Lato"/>
              <a:cs typeface="Lato"/>
              <a:sym typeface="Lato"/>
            </a:endParaRPr>
          </a:p>
          <a:p>
            <a:pPr indent="0" lvl="0" marL="457200" rtl="0" algn="l">
              <a:spcBef>
                <a:spcPts val="0"/>
              </a:spcBef>
              <a:spcAft>
                <a:spcPts val="0"/>
              </a:spcAft>
              <a:buNone/>
            </a:pPr>
            <a:r>
              <a:t/>
            </a:r>
            <a:endParaRPr b="1" sz="1800">
              <a:solidFill>
                <a:schemeClr val="dk1"/>
              </a:solidFill>
              <a:latin typeface="Lato"/>
              <a:ea typeface="Lato"/>
              <a:cs typeface="Lato"/>
              <a:sym typeface="Lato"/>
            </a:endParaRPr>
          </a:p>
          <a:p>
            <a:pPr indent="-349250" lvl="0" marL="457200" rtl="0" algn="l">
              <a:spcBef>
                <a:spcPts val="0"/>
              </a:spcBef>
              <a:spcAft>
                <a:spcPts val="0"/>
              </a:spcAft>
              <a:buClr>
                <a:schemeClr val="dk1"/>
              </a:buClr>
              <a:buSzPts val="1900"/>
              <a:buFont typeface="Comfortaa SemiBold"/>
              <a:buAutoNum type="arabicPeriod"/>
            </a:pPr>
            <a:r>
              <a:rPr b="1" lang="en" sz="1800">
                <a:solidFill>
                  <a:schemeClr val="dk1"/>
                </a:solidFill>
                <a:latin typeface="Lato"/>
                <a:ea typeface="Lato"/>
                <a:cs typeface="Lato"/>
                <a:sym typeface="Lato"/>
              </a:rPr>
              <a:t>All estimates are automatically saved and you can even generate estimates from the page</a:t>
            </a:r>
            <a:endParaRPr b="1" sz="1800">
              <a:solidFill>
                <a:schemeClr val="dk1"/>
              </a:solidFill>
              <a:latin typeface="Lato"/>
              <a:ea typeface="Lato"/>
              <a:cs typeface="Lato"/>
              <a:sym typeface="Lato"/>
            </a:endParaRPr>
          </a:p>
          <a:p>
            <a:pPr indent="-349250" lvl="0" marL="457200" rtl="0" algn="l">
              <a:spcBef>
                <a:spcPts val="0"/>
              </a:spcBef>
              <a:spcAft>
                <a:spcPts val="0"/>
              </a:spcAft>
              <a:buClr>
                <a:schemeClr val="dk1"/>
              </a:buClr>
              <a:buSzPts val="1900"/>
              <a:buFont typeface="Comfortaa SemiBold"/>
              <a:buAutoNum type="arabicPeriod"/>
            </a:pPr>
            <a:r>
              <a:rPr b="1" lang="en" sz="1800">
                <a:solidFill>
                  <a:schemeClr val="dk1"/>
                </a:solidFill>
                <a:latin typeface="Lato"/>
                <a:ea typeface="Lato"/>
                <a:cs typeface="Lato"/>
                <a:sym typeface="Lato"/>
              </a:rPr>
              <a:t>You can now edit, duplicate, and compare estimates</a:t>
            </a:r>
            <a:endParaRPr b="1"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AutoNum type="arabicPeriod"/>
            </a:pPr>
            <a:r>
              <a:rPr b="1" lang="en" sz="1800">
                <a:solidFill>
                  <a:schemeClr val="dk1"/>
                </a:solidFill>
                <a:latin typeface="Lato"/>
                <a:ea typeface="Lato"/>
                <a:cs typeface="Lato"/>
                <a:sym typeface="Lato"/>
              </a:rPr>
              <a:t>Filter - Allows you to search for your estimates, by tool type, by date or by location</a:t>
            </a:r>
            <a:endParaRPr b="1" sz="1800">
              <a:solidFill>
                <a:schemeClr val="dk1"/>
              </a:solidFill>
              <a:latin typeface="Lato"/>
              <a:ea typeface="Lato"/>
              <a:cs typeface="Lato"/>
              <a:sym typeface="Lato"/>
            </a:endParaRPr>
          </a:p>
          <a:p>
            <a:pPr indent="0" lvl="0" marL="457200" rtl="0" algn="l">
              <a:spcBef>
                <a:spcPts val="0"/>
              </a:spcBef>
              <a:spcAft>
                <a:spcPts val="0"/>
              </a:spcAft>
              <a:buNone/>
            </a:pPr>
            <a:r>
              <a:t/>
            </a:r>
            <a:endParaRPr b="1" sz="1800">
              <a:solidFill>
                <a:schemeClr val="dk1"/>
              </a:solidFill>
              <a:latin typeface="Lato"/>
              <a:ea typeface="Lato"/>
              <a:cs typeface="Lato"/>
              <a:sym typeface="Lato"/>
            </a:endParaRPr>
          </a:p>
          <a:p>
            <a:pPr indent="0" lvl="0" marL="0" rtl="0" algn="l">
              <a:spcBef>
                <a:spcPts val="0"/>
              </a:spcBef>
              <a:spcAft>
                <a:spcPts val="0"/>
              </a:spcAft>
              <a:buNone/>
            </a:pPr>
            <a:r>
              <a:rPr b="1" lang="en" sz="1800">
                <a:solidFill>
                  <a:schemeClr val="dk1"/>
                </a:solidFill>
                <a:latin typeface="Lato"/>
                <a:ea typeface="Lato"/>
                <a:cs typeface="Lato"/>
                <a:sym typeface="Lato"/>
              </a:rPr>
              <a:t>Guide: </a:t>
            </a:r>
            <a:r>
              <a:rPr b="1" lang="en" sz="1800" u="sng">
                <a:solidFill>
                  <a:schemeClr val="dk1"/>
                </a:solidFill>
                <a:latin typeface="Lato"/>
                <a:ea typeface="Lato"/>
                <a:cs typeface="Lato"/>
                <a:sym typeface="Lato"/>
                <a:hlinkClick r:id="rId5">
                  <a:extLst>
                    <a:ext uri="{A12FA001-AC4F-418D-AE19-62706E023703}">
                      <ahyp:hlinkClr val="tx"/>
                    </a:ext>
                  </a:extLst>
                </a:hlinkClick>
              </a:rPr>
              <a:t>Organizing your Estimates</a:t>
            </a:r>
            <a:r>
              <a:rPr b="1" lang="en" sz="1800">
                <a:solidFill>
                  <a:schemeClr val="dk1"/>
                </a:solidFill>
                <a:latin typeface="Lato"/>
                <a:ea typeface="Lato"/>
                <a:cs typeface="Lato"/>
                <a:sym typeface="Lato"/>
              </a:rPr>
              <a:t> </a:t>
            </a:r>
            <a:endParaRPr b="1" sz="1800">
              <a:solidFill>
                <a:schemeClr val="dk1"/>
              </a:solidFill>
              <a:latin typeface="Lato"/>
              <a:ea typeface="Lato"/>
              <a:cs typeface="Lato"/>
              <a:sym typeface="Lato"/>
            </a:endParaRPr>
          </a:p>
        </p:txBody>
      </p:sp>
      <p:sp>
        <p:nvSpPr>
          <p:cNvPr id="190" name="Google Shape;190;p24"/>
          <p:cNvSpPr/>
          <p:nvPr/>
        </p:nvSpPr>
        <p:spPr>
          <a:xfrm>
            <a:off x="318775" y="943800"/>
            <a:ext cx="2597100" cy="38400"/>
          </a:xfrm>
          <a:prstGeom prst="rect">
            <a:avLst/>
          </a:prstGeom>
          <a:solidFill>
            <a:srgbClr val="C6A760"/>
          </a:solidFill>
          <a:ln cap="flat" cmpd="sng" w="9525">
            <a:solidFill>
              <a:srgbClr val="1E23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4"/>
          <p:cNvSpPr/>
          <p:nvPr/>
        </p:nvSpPr>
        <p:spPr>
          <a:xfrm>
            <a:off x="5706900" y="224088"/>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1</a:t>
            </a:r>
            <a:endParaRPr sz="1000">
              <a:solidFill>
                <a:srgbClr val="1B308C"/>
              </a:solidFill>
            </a:endParaRPr>
          </a:p>
        </p:txBody>
      </p:sp>
      <p:sp>
        <p:nvSpPr>
          <p:cNvPr id="192" name="Google Shape;192;p24"/>
          <p:cNvSpPr/>
          <p:nvPr/>
        </p:nvSpPr>
        <p:spPr>
          <a:xfrm>
            <a:off x="8798525" y="1749825"/>
            <a:ext cx="2625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2</a:t>
            </a:r>
            <a:endParaRPr sz="1000">
              <a:solidFill>
                <a:srgbClr val="1B308C"/>
              </a:solidFill>
            </a:endParaRPr>
          </a:p>
        </p:txBody>
      </p:sp>
      <p:sp>
        <p:nvSpPr>
          <p:cNvPr id="193" name="Google Shape;193;p24"/>
          <p:cNvSpPr/>
          <p:nvPr/>
        </p:nvSpPr>
        <p:spPr>
          <a:xfrm>
            <a:off x="8598825" y="2234888"/>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3</a:t>
            </a:r>
            <a:endParaRPr sz="1000">
              <a:solidFill>
                <a:srgbClr val="1B308C"/>
              </a:solidFill>
            </a:endParaRPr>
          </a:p>
        </p:txBody>
      </p:sp>
      <p:sp>
        <p:nvSpPr>
          <p:cNvPr id="194" name="Google Shape;194;p24"/>
          <p:cNvSpPr/>
          <p:nvPr/>
        </p:nvSpPr>
        <p:spPr>
          <a:xfrm>
            <a:off x="6522800" y="1018088"/>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4</a:t>
            </a:r>
            <a:endParaRPr sz="1000">
              <a:solidFill>
                <a:srgbClr val="1B308C"/>
              </a:solidFill>
            </a:endParaRPr>
          </a:p>
        </p:txBody>
      </p:sp>
      <p:sp>
        <p:nvSpPr>
          <p:cNvPr id="195" name="Google Shape;195;p24"/>
          <p:cNvSpPr/>
          <p:nvPr/>
        </p:nvSpPr>
        <p:spPr>
          <a:xfrm>
            <a:off x="7684450" y="3583763"/>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5</a:t>
            </a:r>
            <a:endParaRPr sz="1000">
              <a:solidFill>
                <a:srgbClr val="1B308C"/>
              </a:solidFill>
            </a:endParaRPr>
          </a:p>
        </p:txBody>
      </p:sp>
      <p:pic>
        <p:nvPicPr>
          <p:cNvPr id="196" name="Google Shape;196;p24"/>
          <p:cNvPicPr preferRelativeResize="0"/>
          <p:nvPr/>
        </p:nvPicPr>
        <p:blipFill>
          <a:blip r:embed="rId6">
            <a:alphaModFix/>
          </a:blip>
          <a:stretch>
            <a:fillRect/>
          </a:stretch>
        </p:blipFill>
        <p:spPr>
          <a:xfrm>
            <a:off x="6119700" y="147900"/>
            <a:ext cx="1730600" cy="33357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2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rgbClr val="C6A760"/>
                </a:solidFill>
              </a:rPr>
              <a:t>Questions?</a:t>
            </a:r>
            <a:endParaRPr>
              <a:solidFill>
                <a:srgbClr val="C6A760"/>
              </a:solidFill>
            </a:endParaRPr>
          </a:p>
        </p:txBody>
      </p:sp>
      <p:sp>
        <p:nvSpPr>
          <p:cNvPr id="202" name="Google Shape;202;p25"/>
          <p:cNvSpPr txBox="1"/>
          <p:nvPr/>
        </p:nvSpPr>
        <p:spPr>
          <a:xfrm>
            <a:off x="3967675" y="1244175"/>
            <a:ext cx="4486200" cy="2737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t/>
            </a:r>
            <a:endParaRPr>
              <a:solidFill>
                <a:srgbClr val="FABA2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26"/>
          <p:cNvSpPr txBox="1"/>
          <p:nvPr>
            <p:ph type="title"/>
          </p:nvPr>
        </p:nvSpPr>
        <p:spPr>
          <a:xfrm>
            <a:off x="311700" y="216425"/>
            <a:ext cx="2810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120" u="sng">
                <a:solidFill>
                  <a:srgbClr val="C6A760"/>
                </a:solidFill>
                <a:latin typeface="Lato"/>
                <a:ea typeface="Lato"/>
                <a:cs typeface="Lato"/>
                <a:sym typeface="Lato"/>
              </a:rPr>
              <a:t>Thank you!</a:t>
            </a:r>
            <a:endParaRPr b="1" sz="3120" u="sng">
              <a:solidFill>
                <a:srgbClr val="C6A760"/>
              </a:solidFill>
              <a:latin typeface="Lato"/>
              <a:ea typeface="Lato"/>
              <a:cs typeface="Lato"/>
              <a:sym typeface="Lato"/>
            </a:endParaRPr>
          </a:p>
        </p:txBody>
      </p:sp>
      <p:sp>
        <p:nvSpPr>
          <p:cNvPr id="208" name="Google Shape;208;p26"/>
          <p:cNvSpPr txBox="1"/>
          <p:nvPr>
            <p:ph idx="1" type="body"/>
          </p:nvPr>
        </p:nvSpPr>
        <p:spPr>
          <a:xfrm>
            <a:off x="311700" y="1101750"/>
            <a:ext cx="3156300" cy="22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chemeClr val="dk1"/>
                </a:solidFill>
                <a:latin typeface="Lato"/>
                <a:ea typeface="Lato"/>
                <a:cs typeface="Lato"/>
                <a:sym typeface="Lato"/>
                <a:hlinkClick r:id="rId3">
                  <a:extLst>
                    <a:ext uri="{A12FA001-AC4F-418D-AE19-62706E023703}">
                      <ahyp:hlinkClr val="tx"/>
                    </a:ext>
                  </a:extLst>
                </a:hlinkClick>
              </a:rPr>
              <a:t>Getting Started Guide for you</a:t>
            </a:r>
            <a:endParaRPr b="1" sz="1600">
              <a:solidFill>
                <a:schemeClr val="dk1"/>
              </a:solidFill>
              <a:latin typeface="Lato"/>
              <a:ea typeface="Lato"/>
              <a:cs typeface="Lato"/>
              <a:sym typeface="Lato"/>
            </a:endParaRPr>
          </a:p>
          <a:p>
            <a:pPr indent="0" lvl="0" marL="0" rtl="0" algn="l">
              <a:spcBef>
                <a:spcPts val="1000"/>
              </a:spcBef>
              <a:spcAft>
                <a:spcPts val="0"/>
              </a:spcAft>
              <a:buNone/>
            </a:pPr>
            <a:r>
              <a:rPr b="1" lang="en" sz="1600" u="sng">
                <a:solidFill>
                  <a:schemeClr val="dk1"/>
                </a:solidFill>
                <a:latin typeface="Lato"/>
                <a:ea typeface="Lato"/>
                <a:cs typeface="Lato"/>
                <a:sym typeface="Lato"/>
                <a:hlinkClick r:id="rId4">
                  <a:extLst>
                    <a:ext uri="{A12FA001-AC4F-418D-AE19-62706E023703}">
                      <ahyp:hlinkClr val="tx"/>
                    </a:ext>
                  </a:extLst>
                </a:hlinkClick>
              </a:rPr>
              <a:t>Frequently Asked Questions</a:t>
            </a:r>
            <a:endParaRPr b="1" sz="1600">
              <a:solidFill>
                <a:schemeClr val="dk1"/>
              </a:solidFill>
              <a:latin typeface="Lato"/>
              <a:ea typeface="Lato"/>
              <a:cs typeface="Lato"/>
              <a:sym typeface="Lato"/>
            </a:endParaRPr>
          </a:p>
          <a:p>
            <a:pPr indent="0" lvl="0" marL="0" rtl="0" algn="l">
              <a:spcBef>
                <a:spcPts val="1000"/>
              </a:spcBef>
              <a:spcAft>
                <a:spcPts val="0"/>
              </a:spcAft>
              <a:buNone/>
            </a:pPr>
            <a:r>
              <a:rPr b="1" lang="en" sz="1600" u="sng">
                <a:solidFill>
                  <a:schemeClr val="dk1"/>
                </a:solidFill>
                <a:latin typeface="Lato"/>
                <a:ea typeface="Lato"/>
                <a:cs typeface="Lato"/>
                <a:sym typeface="Lato"/>
                <a:hlinkClick r:id="rId5">
                  <a:extLst>
                    <a:ext uri="{A12FA001-AC4F-418D-AE19-62706E023703}">
                      <ahyp:hlinkClr val="tx"/>
                    </a:ext>
                  </a:extLst>
                </a:hlinkClick>
              </a:rPr>
              <a:t>All About our Team</a:t>
            </a:r>
            <a:endParaRPr b="1" sz="1600">
              <a:solidFill>
                <a:schemeClr val="dk1"/>
              </a:solidFill>
              <a:latin typeface="Lato"/>
              <a:ea typeface="Lato"/>
              <a:cs typeface="Lato"/>
              <a:sym typeface="Lato"/>
            </a:endParaRPr>
          </a:p>
          <a:p>
            <a:pPr indent="0" lvl="0" marL="0" rtl="0" algn="l">
              <a:spcBef>
                <a:spcPts val="1000"/>
              </a:spcBef>
              <a:spcAft>
                <a:spcPts val="0"/>
              </a:spcAft>
              <a:buClr>
                <a:schemeClr val="dk1"/>
              </a:buClr>
              <a:buSzPts val="1100"/>
              <a:buFont typeface="Arial"/>
              <a:buNone/>
            </a:pPr>
            <a:r>
              <a:rPr b="1" lang="en" sz="1600" u="sng">
                <a:solidFill>
                  <a:schemeClr val="dk1"/>
                </a:solidFill>
                <a:latin typeface="Lato"/>
                <a:ea typeface="Lato"/>
                <a:cs typeface="Lato"/>
                <a:sym typeface="Lato"/>
                <a:hlinkClick r:id="rId6">
                  <a:extLst>
                    <a:ext uri="{A12FA001-AC4F-418D-AE19-62706E023703}">
                      <ahyp:hlinkClr val="tx"/>
                    </a:ext>
                  </a:extLst>
                </a:hlinkClick>
              </a:rPr>
              <a:t>All About our Services</a:t>
            </a:r>
            <a:endParaRPr b="1" sz="1600">
              <a:solidFill>
                <a:schemeClr val="dk1"/>
              </a:solidFill>
              <a:latin typeface="Lato"/>
              <a:ea typeface="Lato"/>
              <a:cs typeface="Lato"/>
              <a:sym typeface="Lato"/>
            </a:endParaRPr>
          </a:p>
          <a:p>
            <a:pPr indent="0" lvl="0" marL="0" rtl="0" algn="l">
              <a:spcBef>
                <a:spcPts val="1000"/>
              </a:spcBef>
              <a:spcAft>
                <a:spcPts val="0"/>
              </a:spcAft>
              <a:buNone/>
            </a:pPr>
            <a:r>
              <a:rPr b="1" lang="en" sz="1600" u="sng">
                <a:solidFill>
                  <a:schemeClr val="dk1"/>
                </a:solidFill>
                <a:latin typeface="Lato"/>
                <a:ea typeface="Lato"/>
                <a:cs typeface="Lato"/>
                <a:sym typeface="Lato"/>
                <a:hlinkClick r:id="rId7">
                  <a:extLst>
                    <a:ext uri="{A12FA001-AC4F-418D-AE19-62706E023703}">
                      <ahyp:hlinkClr val="tx"/>
                    </a:ext>
                  </a:extLst>
                </a:hlinkClick>
              </a:rPr>
              <a:t>Contact us!</a:t>
            </a:r>
            <a:endParaRPr b="1" sz="1600">
              <a:solidFill>
                <a:schemeClr val="dk1"/>
              </a:solidFill>
              <a:latin typeface="Lato"/>
              <a:ea typeface="Lato"/>
              <a:cs typeface="Lato"/>
              <a:sym typeface="Lato"/>
            </a:endParaRPr>
          </a:p>
          <a:p>
            <a:pPr indent="0" lvl="0" marL="0" rtl="0" algn="l">
              <a:spcBef>
                <a:spcPts val="1000"/>
              </a:spcBef>
              <a:spcAft>
                <a:spcPts val="0"/>
              </a:spcAft>
              <a:buNone/>
            </a:pPr>
            <a:r>
              <a:t/>
            </a:r>
            <a:endParaRPr b="1" sz="1600">
              <a:solidFill>
                <a:schemeClr val="dk1"/>
              </a:solidFill>
              <a:latin typeface="Lato"/>
              <a:ea typeface="Lato"/>
              <a:cs typeface="Lato"/>
              <a:sym typeface="Lato"/>
            </a:endParaRPr>
          </a:p>
          <a:p>
            <a:pPr indent="0" lvl="0" marL="0" rtl="0" algn="l">
              <a:spcBef>
                <a:spcPts val="1000"/>
              </a:spcBef>
              <a:spcAft>
                <a:spcPts val="1000"/>
              </a:spcAft>
              <a:buNone/>
            </a:pPr>
            <a:r>
              <a:t/>
            </a:r>
            <a:endParaRPr b="1" sz="1600">
              <a:solidFill>
                <a:schemeClr val="dk1"/>
              </a:solidFill>
              <a:latin typeface="Lato"/>
              <a:ea typeface="Lato"/>
              <a:cs typeface="Lato"/>
              <a:sym typeface="Lato"/>
            </a:endParaRPr>
          </a:p>
        </p:txBody>
      </p:sp>
      <p:pic>
        <p:nvPicPr>
          <p:cNvPr id="209" name="Google Shape;209;p26"/>
          <p:cNvPicPr preferRelativeResize="0"/>
          <p:nvPr/>
        </p:nvPicPr>
        <p:blipFill>
          <a:blip r:embed="rId8">
            <a:alphaModFix/>
          </a:blip>
          <a:stretch>
            <a:fillRect/>
          </a:stretch>
        </p:blipFill>
        <p:spPr>
          <a:xfrm>
            <a:off x="3468000" y="152400"/>
            <a:ext cx="5523599" cy="4872099"/>
          </a:xfrm>
          <a:prstGeom prst="rect">
            <a:avLst/>
          </a:prstGeom>
          <a:noFill/>
          <a:ln>
            <a:noFill/>
          </a:ln>
          <a:effectLst>
            <a:outerShdw blurRad="57150" rotWithShape="0" algn="bl" dir="5400000" dist="19050">
              <a:srgbClr val="000000">
                <a:alpha val="50000"/>
              </a:srgbClr>
            </a:outerShdw>
          </a:effectLst>
        </p:spPr>
      </p:pic>
      <p:pic>
        <p:nvPicPr>
          <p:cNvPr id="210" name="Google Shape;210;p26"/>
          <p:cNvPicPr preferRelativeResize="0"/>
          <p:nvPr/>
        </p:nvPicPr>
        <p:blipFill>
          <a:blip r:embed="rId9">
            <a:alphaModFix/>
          </a:blip>
          <a:stretch>
            <a:fillRect/>
          </a:stretch>
        </p:blipFill>
        <p:spPr>
          <a:xfrm>
            <a:off x="467350" y="3178950"/>
            <a:ext cx="2865124" cy="188392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idx="1" type="subTitle"/>
          </p:nvPr>
        </p:nvSpPr>
        <p:spPr>
          <a:xfrm>
            <a:off x="198725" y="186275"/>
            <a:ext cx="6036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C6A760"/>
                </a:solidFill>
                <a:latin typeface="Helvetica Neue"/>
                <a:ea typeface="Helvetica Neue"/>
                <a:cs typeface="Helvetica Neue"/>
                <a:sym typeface="Helvetica Neue"/>
              </a:rPr>
              <a:t>Your New Quoting Platform</a:t>
            </a:r>
            <a:endParaRPr b="1" sz="3100">
              <a:solidFill>
                <a:srgbClr val="C6A760"/>
              </a:solidFill>
              <a:latin typeface="Helvetica Neue"/>
              <a:ea typeface="Helvetica Neue"/>
              <a:cs typeface="Helvetica Neue"/>
              <a:sym typeface="Helvetica Neue"/>
            </a:endParaRPr>
          </a:p>
        </p:txBody>
      </p:sp>
      <p:sp>
        <p:nvSpPr>
          <p:cNvPr id="69" name="Google Shape;69;p14"/>
          <p:cNvSpPr/>
          <p:nvPr/>
        </p:nvSpPr>
        <p:spPr>
          <a:xfrm>
            <a:off x="318775" y="943800"/>
            <a:ext cx="3364800" cy="35100"/>
          </a:xfrm>
          <a:prstGeom prst="rect">
            <a:avLst/>
          </a:prstGeom>
          <a:solidFill>
            <a:srgbClr val="C6A760"/>
          </a:solidFill>
          <a:ln cap="flat" cmpd="sng" w="9525">
            <a:solidFill>
              <a:srgbClr val="1E23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txBox="1"/>
          <p:nvPr>
            <p:ph idx="1" type="subTitle"/>
          </p:nvPr>
        </p:nvSpPr>
        <p:spPr>
          <a:xfrm>
            <a:off x="975150" y="1207275"/>
            <a:ext cx="7193700" cy="4926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sz="2100" u="sng">
                <a:solidFill>
                  <a:schemeClr val="dk1"/>
                </a:solidFill>
                <a:latin typeface="Comfortaa"/>
                <a:ea typeface="Comfortaa"/>
                <a:cs typeface="Comfortaa"/>
                <a:sym typeface="Comfortaa"/>
              </a:rPr>
              <a:t>What this app has to offer:</a:t>
            </a:r>
            <a:endParaRPr b="1" sz="1800">
              <a:solidFill>
                <a:schemeClr val="dk1"/>
              </a:solidFill>
              <a:latin typeface="Comfortaa"/>
              <a:ea typeface="Comfortaa"/>
              <a:cs typeface="Comfortaa"/>
              <a:sym typeface="Comfortaa"/>
            </a:endParaRPr>
          </a:p>
        </p:txBody>
      </p:sp>
      <p:sp>
        <p:nvSpPr>
          <p:cNvPr id="71" name="Google Shape;71;p14"/>
          <p:cNvSpPr txBox="1"/>
          <p:nvPr/>
        </p:nvSpPr>
        <p:spPr>
          <a:xfrm>
            <a:off x="801975" y="1497425"/>
            <a:ext cx="367800" cy="2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nvSpPr>
        <p:spPr>
          <a:xfrm>
            <a:off x="603000" y="2914963"/>
            <a:ext cx="8067900" cy="3558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en" sz="2000">
                <a:solidFill>
                  <a:srgbClr val="AC944E"/>
                </a:solidFill>
                <a:latin typeface="Comfortaa"/>
                <a:ea typeface="Comfortaa"/>
                <a:cs typeface="Comfortaa"/>
                <a:sym typeface="Comfortaa"/>
              </a:rPr>
              <a:t>2. Accessibility</a:t>
            </a:r>
            <a:r>
              <a:rPr b="1" lang="en" sz="1800">
                <a:solidFill>
                  <a:srgbClr val="1B308C"/>
                </a:solidFill>
                <a:latin typeface="Comfortaa"/>
                <a:ea typeface="Comfortaa"/>
                <a:cs typeface="Comfortaa"/>
                <a:sym typeface="Comfortaa"/>
              </a:rPr>
              <a:t> -</a:t>
            </a:r>
            <a:r>
              <a:rPr b="1" lang="en" sz="1800">
                <a:solidFill>
                  <a:srgbClr val="AD0909"/>
                </a:solidFill>
                <a:latin typeface="Comfortaa"/>
                <a:ea typeface="Comfortaa"/>
                <a:cs typeface="Comfortaa"/>
                <a:sym typeface="Comfortaa"/>
              </a:rPr>
              <a:t> </a:t>
            </a:r>
            <a:r>
              <a:rPr b="1" lang="en">
                <a:solidFill>
                  <a:srgbClr val="434343"/>
                </a:solidFill>
                <a:highlight>
                  <a:srgbClr val="FFFFFF"/>
                </a:highlight>
              </a:rPr>
              <a:t>No more hanging around for estimates. Whether you're in the office or on the go, simply login to your account and plug in the numbers to share an instant quote with your client.</a:t>
            </a:r>
            <a:endParaRPr b="1">
              <a:solidFill>
                <a:srgbClr val="434343"/>
              </a:solidFill>
              <a:highlight>
                <a:srgbClr val="FFFFFF"/>
              </a:highlight>
            </a:endParaRPr>
          </a:p>
          <a:p>
            <a:pPr indent="0" lvl="0" marL="0" rtl="0" algn="l">
              <a:spcBef>
                <a:spcPts val="0"/>
              </a:spcBef>
              <a:spcAft>
                <a:spcPts val="0"/>
              </a:spcAft>
              <a:buNone/>
            </a:pPr>
            <a:r>
              <a:t/>
            </a:r>
            <a:endParaRPr b="1" sz="1800">
              <a:solidFill>
                <a:srgbClr val="AD0909"/>
              </a:solidFill>
              <a:latin typeface="Comfortaa"/>
              <a:ea typeface="Comfortaa"/>
              <a:cs typeface="Comfortaa"/>
              <a:sym typeface="Comfortaa"/>
            </a:endParaRPr>
          </a:p>
        </p:txBody>
      </p:sp>
      <p:sp>
        <p:nvSpPr>
          <p:cNvPr id="73" name="Google Shape;73;p14"/>
          <p:cNvSpPr txBox="1"/>
          <p:nvPr/>
        </p:nvSpPr>
        <p:spPr>
          <a:xfrm>
            <a:off x="932450" y="1928250"/>
            <a:ext cx="7650300" cy="3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AC944E"/>
                </a:solidFill>
                <a:latin typeface="Comfortaa"/>
                <a:ea typeface="Comfortaa"/>
                <a:cs typeface="Comfortaa"/>
                <a:sym typeface="Comfortaa"/>
              </a:rPr>
              <a:t>1. Availability</a:t>
            </a:r>
            <a:r>
              <a:rPr b="1" lang="en" sz="1800">
                <a:solidFill>
                  <a:srgbClr val="1B308C"/>
                </a:solidFill>
                <a:latin typeface="Comfortaa"/>
                <a:ea typeface="Comfortaa"/>
                <a:cs typeface="Comfortaa"/>
                <a:sym typeface="Comfortaa"/>
              </a:rPr>
              <a:t> -</a:t>
            </a:r>
            <a:r>
              <a:rPr b="1" lang="en" sz="1800">
                <a:solidFill>
                  <a:srgbClr val="AD0909"/>
                </a:solidFill>
                <a:latin typeface="Comfortaa"/>
                <a:ea typeface="Comfortaa"/>
                <a:cs typeface="Comfortaa"/>
                <a:sym typeface="Comfortaa"/>
              </a:rPr>
              <a:t> </a:t>
            </a:r>
            <a:r>
              <a:rPr b="1" lang="en">
                <a:solidFill>
                  <a:srgbClr val="434343"/>
                </a:solidFill>
                <a:highlight>
                  <a:srgbClr val="FFFFFF"/>
                </a:highlight>
              </a:rPr>
              <a:t>Access your account and all estimates on our website, on your smartphone, tablet, laptop, and desktop. The cloud- based platform lets you generate estimates 24/7, from any location.</a:t>
            </a:r>
            <a:endParaRPr b="1">
              <a:solidFill>
                <a:srgbClr val="434343"/>
              </a:solidFill>
              <a:highlight>
                <a:srgbClr val="FFFFFF"/>
              </a:highlight>
            </a:endParaRPr>
          </a:p>
          <a:p>
            <a:pPr indent="0" lvl="0" marL="0" rtl="0" algn="ctr">
              <a:spcBef>
                <a:spcPts val="0"/>
              </a:spcBef>
              <a:spcAft>
                <a:spcPts val="0"/>
              </a:spcAft>
              <a:buNone/>
            </a:pPr>
            <a:r>
              <a:t/>
            </a:r>
            <a:endParaRPr b="1" sz="1800">
              <a:solidFill>
                <a:srgbClr val="AD0909"/>
              </a:solidFill>
              <a:latin typeface="Comfortaa"/>
              <a:ea typeface="Comfortaa"/>
              <a:cs typeface="Comfortaa"/>
              <a:sym typeface="Comfortaa"/>
            </a:endParaRPr>
          </a:p>
        </p:txBody>
      </p:sp>
      <p:sp>
        <p:nvSpPr>
          <p:cNvPr id="74" name="Google Shape;74;p14"/>
          <p:cNvSpPr txBox="1"/>
          <p:nvPr/>
        </p:nvSpPr>
        <p:spPr>
          <a:xfrm>
            <a:off x="998250" y="3851175"/>
            <a:ext cx="7582200" cy="3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AC944E"/>
                </a:solidFill>
                <a:latin typeface="Comfortaa"/>
                <a:ea typeface="Comfortaa"/>
                <a:cs typeface="Comfortaa"/>
                <a:sym typeface="Comfortaa"/>
              </a:rPr>
              <a:t>3. Accurate -</a:t>
            </a:r>
            <a:r>
              <a:rPr b="1" lang="en" sz="1800">
                <a:solidFill>
                  <a:srgbClr val="AD0909"/>
                </a:solidFill>
                <a:latin typeface="Comfortaa"/>
                <a:ea typeface="Comfortaa"/>
                <a:cs typeface="Comfortaa"/>
                <a:sym typeface="Comfortaa"/>
              </a:rPr>
              <a:t> </a:t>
            </a:r>
            <a:r>
              <a:rPr b="1" lang="en">
                <a:solidFill>
                  <a:srgbClr val="434343"/>
                </a:solidFill>
                <a:highlight>
                  <a:srgbClr val="FFFFFF"/>
                </a:highlight>
              </a:rPr>
              <a:t>With our specific rates and fees built-in, you can trust that any estimate you generate will be identical to one created by your title officer or closer.</a:t>
            </a:r>
            <a:endParaRPr b="1" sz="2100">
              <a:solidFill>
                <a:srgbClr val="434343"/>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idx="1" type="subTitle"/>
          </p:nvPr>
        </p:nvSpPr>
        <p:spPr>
          <a:xfrm>
            <a:off x="198725" y="33875"/>
            <a:ext cx="8112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C6A760"/>
                </a:solidFill>
                <a:latin typeface="Helvetica Neue"/>
                <a:ea typeface="Helvetica Neue"/>
                <a:cs typeface="Helvetica Neue"/>
                <a:sym typeface="Helvetica Neue"/>
              </a:rPr>
              <a:t>What You can do with this Platform</a:t>
            </a:r>
            <a:endParaRPr b="1" sz="3100">
              <a:solidFill>
                <a:srgbClr val="C6A760"/>
              </a:solidFill>
              <a:latin typeface="Helvetica Neue"/>
              <a:ea typeface="Helvetica Neue"/>
              <a:cs typeface="Helvetica Neue"/>
              <a:sym typeface="Helvetica Neue"/>
            </a:endParaRPr>
          </a:p>
        </p:txBody>
      </p:sp>
      <p:sp>
        <p:nvSpPr>
          <p:cNvPr id="80" name="Google Shape;80;p15"/>
          <p:cNvSpPr/>
          <p:nvPr/>
        </p:nvSpPr>
        <p:spPr>
          <a:xfrm>
            <a:off x="318775" y="639000"/>
            <a:ext cx="3364800" cy="35100"/>
          </a:xfrm>
          <a:prstGeom prst="rect">
            <a:avLst/>
          </a:prstGeom>
          <a:solidFill>
            <a:srgbClr val="C6A760"/>
          </a:solidFill>
          <a:ln cap="flat" cmpd="sng" w="9525">
            <a:solidFill>
              <a:srgbClr val="1E23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txBox="1"/>
          <p:nvPr/>
        </p:nvSpPr>
        <p:spPr>
          <a:xfrm>
            <a:off x="801975" y="1497425"/>
            <a:ext cx="367800" cy="2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txBox="1"/>
          <p:nvPr/>
        </p:nvSpPr>
        <p:spPr>
          <a:xfrm>
            <a:off x="1000425" y="828625"/>
            <a:ext cx="6934200" cy="892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rtl="0" algn="ctr">
              <a:spcBef>
                <a:spcPts val="0"/>
              </a:spcBef>
              <a:spcAft>
                <a:spcPts val="0"/>
              </a:spcAft>
              <a:buClr>
                <a:schemeClr val="dk1"/>
              </a:buClr>
              <a:buSzPts val="1100"/>
              <a:buFont typeface="Arial"/>
              <a:buNone/>
            </a:pPr>
            <a:r>
              <a:rPr b="1" lang="en" sz="1800">
                <a:solidFill>
                  <a:srgbClr val="434343"/>
                </a:solidFill>
                <a:latin typeface="Comfortaa"/>
                <a:ea typeface="Comfortaa"/>
                <a:cs typeface="Comfortaa"/>
                <a:sym typeface="Comfortaa"/>
              </a:rPr>
              <a:t>Add Value to your Seller’s and Buyer’s Real Estate Needs using your new platform!</a:t>
            </a:r>
            <a:endParaRPr>
              <a:solidFill>
                <a:srgbClr val="434343"/>
              </a:solidFill>
            </a:endParaRPr>
          </a:p>
        </p:txBody>
      </p:sp>
      <p:sp>
        <p:nvSpPr>
          <p:cNvPr id="83" name="Google Shape;83;p15"/>
          <p:cNvSpPr txBox="1"/>
          <p:nvPr/>
        </p:nvSpPr>
        <p:spPr>
          <a:xfrm>
            <a:off x="1152825" y="1686425"/>
            <a:ext cx="6717900" cy="3375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50" u="sng">
                <a:solidFill>
                  <a:srgbClr val="AC944E"/>
                </a:solidFill>
                <a:latin typeface="Montserrat"/>
                <a:ea typeface="Montserrat"/>
                <a:cs typeface="Montserrat"/>
                <a:sym typeface="Montserrat"/>
                <a:hlinkClick r:id="rId3">
                  <a:extLst>
                    <a:ext uri="{A12FA001-AC4F-418D-AE19-62706E023703}">
                      <ahyp:hlinkClr val="tx"/>
                    </a:ext>
                  </a:extLst>
                </a:hlinkClick>
              </a:rPr>
              <a:t>Brand Your Estimates/PDFs</a:t>
            </a:r>
            <a:endParaRPr sz="1600">
              <a:solidFill>
                <a:srgbClr val="AC944E"/>
              </a:solidFill>
            </a:endParaRPr>
          </a:p>
          <a:p>
            <a:pPr indent="0" lvl="0" marL="0" rtl="0" algn="ctr">
              <a:spcBef>
                <a:spcPts val="2600"/>
              </a:spcBef>
              <a:spcAft>
                <a:spcPts val="0"/>
              </a:spcAft>
              <a:buNone/>
            </a:pPr>
            <a:r>
              <a:rPr b="1" lang="en" sz="1650" u="sng">
                <a:solidFill>
                  <a:srgbClr val="AC944E"/>
                </a:solidFill>
                <a:latin typeface="Montserrat"/>
                <a:ea typeface="Montserrat"/>
                <a:cs typeface="Montserrat"/>
                <a:sym typeface="Montserrat"/>
                <a:hlinkClick r:id="rId4">
                  <a:extLst>
                    <a:ext uri="{A12FA001-AC4F-418D-AE19-62706E023703}">
                      <ahyp:hlinkClr val="tx"/>
                    </a:ext>
                  </a:extLst>
                </a:hlinkClick>
              </a:rPr>
              <a:t>Automate Your Commissions and Seller &amp; Buyer Costs</a:t>
            </a:r>
            <a:endParaRPr sz="1600">
              <a:solidFill>
                <a:srgbClr val="AC944E"/>
              </a:solidFill>
            </a:endParaRPr>
          </a:p>
          <a:p>
            <a:pPr indent="0" lvl="0" marL="0" rtl="0" algn="ctr">
              <a:lnSpc>
                <a:spcPct val="100000"/>
              </a:lnSpc>
              <a:spcBef>
                <a:spcPts val="2600"/>
              </a:spcBef>
              <a:spcAft>
                <a:spcPts val="0"/>
              </a:spcAft>
              <a:buNone/>
            </a:pPr>
            <a:r>
              <a:rPr b="1" lang="en" sz="1650" u="sng">
                <a:solidFill>
                  <a:srgbClr val="AC944E"/>
                </a:solidFill>
                <a:latin typeface="Montserrat"/>
                <a:ea typeface="Montserrat"/>
                <a:cs typeface="Montserrat"/>
                <a:sym typeface="Montserrat"/>
                <a:hlinkClick r:id="rId5">
                  <a:extLst>
                    <a:ext uri="{A12FA001-AC4F-418D-AE19-62706E023703}">
                      <ahyp:hlinkClr val="tx"/>
                    </a:ext>
                  </a:extLst>
                </a:hlinkClick>
              </a:rPr>
              <a:t>Generate, Save, Organize and Easily Pull Estimates</a:t>
            </a:r>
            <a:endParaRPr b="1" sz="1650" u="sng">
              <a:solidFill>
                <a:srgbClr val="AC944E"/>
              </a:solidFill>
              <a:latin typeface="Montserrat"/>
              <a:ea typeface="Montserrat"/>
              <a:cs typeface="Montserrat"/>
              <a:sym typeface="Montserrat"/>
            </a:endParaRPr>
          </a:p>
          <a:p>
            <a:pPr indent="0" lvl="0" marL="0" rtl="0" algn="ctr">
              <a:lnSpc>
                <a:spcPct val="100000"/>
              </a:lnSpc>
              <a:spcBef>
                <a:spcPts val="2600"/>
              </a:spcBef>
              <a:spcAft>
                <a:spcPts val="0"/>
              </a:spcAft>
              <a:buNone/>
            </a:pPr>
            <a:r>
              <a:rPr b="1" lang="en" sz="1650" u="sng">
                <a:solidFill>
                  <a:srgbClr val="AC944E"/>
                </a:solidFill>
                <a:latin typeface="Montserrat"/>
                <a:ea typeface="Montserrat"/>
                <a:cs typeface="Montserrat"/>
                <a:sym typeface="Montserrat"/>
                <a:hlinkClick r:id="rId6">
                  <a:extLst>
                    <a:ext uri="{A12FA001-AC4F-418D-AE19-62706E023703}">
                      <ahyp:hlinkClr val="tx"/>
                    </a:ext>
                  </a:extLst>
                </a:hlinkClick>
              </a:rPr>
              <a:t>Generate Quick Title Quotes</a:t>
            </a:r>
            <a:endParaRPr b="1" sz="1650" u="sng">
              <a:solidFill>
                <a:srgbClr val="AC944E"/>
              </a:solidFill>
              <a:latin typeface="Montserrat"/>
              <a:ea typeface="Montserrat"/>
              <a:cs typeface="Montserrat"/>
              <a:sym typeface="Montserrat"/>
            </a:endParaRPr>
          </a:p>
          <a:p>
            <a:pPr indent="0" lvl="0" marL="0" rtl="0" algn="ctr">
              <a:lnSpc>
                <a:spcPct val="100000"/>
              </a:lnSpc>
              <a:spcBef>
                <a:spcPts val="2600"/>
              </a:spcBef>
              <a:spcAft>
                <a:spcPts val="0"/>
              </a:spcAft>
              <a:buNone/>
            </a:pPr>
            <a:r>
              <a:rPr b="1" lang="en" sz="1650" u="sng">
                <a:solidFill>
                  <a:srgbClr val="AC944E"/>
                </a:solidFill>
                <a:latin typeface="Montserrat"/>
                <a:ea typeface="Montserrat"/>
                <a:cs typeface="Montserrat"/>
                <a:sym typeface="Montserrat"/>
                <a:hlinkClick r:id="rId7">
                  <a:extLst>
                    <a:ext uri="{A12FA001-AC4F-418D-AE19-62706E023703}">
                      <ahyp:hlinkClr val="tx"/>
                    </a:ext>
                  </a:extLst>
                </a:hlinkClick>
              </a:rPr>
              <a:t>Generate Detailed Buyer Estimates</a:t>
            </a:r>
            <a:endParaRPr b="1" sz="1650" u="sng">
              <a:solidFill>
                <a:srgbClr val="AC944E"/>
              </a:solidFill>
              <a:latin typeface="Montserrat"/>
              <a:ea typeface="Montserrat"/>
              <a:cs typeface="Montserrat"/>
              <a:sym typeface="Montserrat"/>
            </a:endParaRPr>
          </a:p>
          <a:p>
            <a:pPr indent="0" lvl="0" marL="0" rtl="0" algn="ctr">
              <a:lnSpc>
                <a:spcPct val="100000"/>
              </a:lnSpc>
              <a:spcBef>
                <a:spcPts val="2600"/>
              </a:spcBef>
              <a:spcAft>
                <a:spcPts val="2600"/>
              </a:spcAft>
              <a:buNone/>
            </a:pPr>
            <a:r>
              <a:rPr b="1" lang="en" sz="1650" u="sng">
                <a:solidFill>
                  <a:srgbClr val="AC944E"/>
                </a:solidFill>
                <a:latin typeface="Montserrat"/>
                <a:ea typeface="Montserrat"/>
                <a:cs typeface="Montserrat"/>
                <a:sym typeface="Montserrat"/>
                <a:hlinkClick r:id="rId8">
                  <a:extLst>
                    <a:ext uri="{A12FA001-AC4F-418D-AE19-62706E023703}">
                      <ahyp:hlinkClr val="tx"/>
                    </a:ext>
                  </a:extLst>
                </a:hlinkClick>
              </a:rPr>
              <a:t>Generate Instant Seller Net Sheets</a:t>
            </a:r>
            <a:endParaRPr b="1" sz="1650" u="sng">
              <a:solidFill>
                <a:srgbClr val="AC944E"/>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p:nvPr/>
        </p:nvSpPr>
        <p:spPr>
          <a:xfrm>
            <a:off x="0" y="0"/>
            <a:ext cx="59625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ph idx="1" type="subTitle"/>
          </p:nvPr>
        </p:nvSpPr>
        <p:spPr>
          <a:xfrm>
            <a:off x="198725" y="186275"/>
            <a:ext cx="5152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C6A760"/>
                </a:solidFill>
                <a:latin typeface="Helvetica Neue"/>
                <a:ea typeface="Helvetica Neue"/>
                <a:cs typeface="Helvetica Neue"/>
                <a:sym typeface="Helvetica Neue"/>
              </a:rPr>
              <a:t>Website Login</a:t>
            </a:r>
            <a:endParaRPr b="1" sz="3700">
              <a:solidFill>
                <a:srgbClr val="C6A760"/>
              </a:solidFill>
              <a:latin typeface="Helvetica Neue"/>
              <a:ea typeface="Helvetica Neue"/>
              <a:cs typeface="Helvetica Neue"/>
              <a:sym typeface="Helvetica Neue"/>
            </a:endParaRPr>
          </a:p>
        </p:txBody>
      </p:sp>
      <p:sp>
        <p:nvSpPr>
          <p:cNvPr id="90" name="Google Shape;90;p16"/>
          <p:cNvSpPr txBox="1"/>
          <p:nvPr>
            <p:ph idx="1" type="subTitle"/>
          </p:nvPr>
        </p:nvSpPr>
        <p:spPr>
          <a:xfrm>
            <a:off x="46325" y="1094300"/>
            <a:ext cx="5279100" cy="541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chemeClr val="dk1"/>
                </a:solidFill>
                <a:latin typeface="Lato"/>
                <a:ea typeface="Lato"/>
                <a:cs typeface="Lato"/>
                <a:sym typeface="Lato"/>
              </a:rPr>
              <a:t>Visit our website </a:t>
            </a:r>
            <a:r>
              <a:rPr b="1" lang="en" sz="1800" u="sng">
                <a:solidFill>
                  <a:srgbClr val="AC944E"/>
                </a:solidFill>
                <a:latin typeface="Lato"/>
                <a:ea typeface="Lato"/>
                <a:cs typeface="Lato"/>
                <a:sym typeface="Lato"/>
                <a:hlinkClick r:id="rId3">
                  <a:extLst>
                    <a:ext uri="{A12FA001-AC4F-418D-AE19-62706E023703}">
                      <ahyp:hlinkClr val="tx"/>
                    </a:ext>
                  </a:extLst>
                </a:hlinkClick>
              </a:rPr>
              <a:t>https://askthetitleguy.com</a:t>
            </a:r>
            <a:r>
              <a:rPr b="1" lang="en" sz="1800">
                <a:solidFill>
                  <a:schemeClr val="dk1"/>
                </a:solidFill>
                <a:latin typeface="Lato"/>
                <a:ea typeface="Lato"/>
                <a:cs typeface="Lato"/>
                <a:sym typeface="Lato"/>
              </a:rPr>
              <a:t> and click the</a:t>
            </a:r>
            <a:endParaRPr b="1" sz="1800">
              <a:solidFill>
                <a:schemeClr val="dk1"/>
              </a:solidFill>
              <a:latin typeface="Lato"/>
              <a:ea typeface="Lato"/>
              <a:cs typeface="Lato"/>
              <a:sym typeface="Lato"/>
            </a:endParaRPr>
          </a:p>
          <a:p>
            <a:pPr indent="0" lvl="0" marL="457200" rtl="0" algn="l">
              <a:spcBef>
                <a:spcPts val="0"/>
              </a:spcBef>
              <a:spcAft>
                <a:spcPts val="0"/>
              </a:spcAft>
              <a:buNone/>
            </a:pPr>
            <a:r>
              <a:rPr b="1" lang="en" sz="1800">
                <a:solidFill>
                  <a:schemeClr val="dk1"/>
                </a:solidFill>
                <a:latin typeface="Lato"/>
                <a:ea typeface="Lato"/>
                <a:cs typeface="Lato"/>
                <a:sym typeface="Lato"/>
              </a:rPr>
              <a:t>1. ATTG App button </a:t>
            </a:r>
            <a:endParaRPr b="1" sz="1800">
              <a:solidFill>
                <a:schemeClr val="dk1"/>
              </a:solidFill>
              <a:latin typeface="Lato"/>
              <a:ea typeface="Lato"/>
              <a:cs typeface="Lato"/>
              <a:sym typeface="Lato"/>
            </a:endParaRPr>
          </a:p>
          <a:p>
            <a:pPr indent="0" lvl="0" marL="457200" rtl="0" algn="l">
              <a:spcBef>
                <a:spcPts val="0"/>
              </a:spcBef>
              <a:spcAft>
                <a:spcPts val="0"/>
              </a:spcAft>
              <a:buNone/>
            </a:pPr>
            <a:r>
              <a:rPr b="1" lang="en" sz="1800">
                <a:solidFill>
                  <a:schemeClr val="dk1"/>
                </a:solidFill>
                <a:latin typeface="Lato"/>
                <a:ea typeface="Lato"/>
                <a:cs typeface="Lato"/>
                <a:sym typeface="Lato"/>
              </a:rPr>
              <a:t>2. No account? Sign up Now button.</a:t>
            </a:r>
            <a:endParaRPr b="1" sz="1800">
              <a:solidFill>
                <a:schemeClr val="dk1"/>
              </a:solidFill>
              <a:latin typeface="Lato"/>
              <a:ea typeface="Lato"/>
              <a:cs typeface="Lato"/>
              <a:sym typeface="Lato"/>
            </a:endParaRPr>
          </a:p>
          <a:p>
            <a:pPr indent="0" lvl="0" marL="457200" rtl="0" algn="l">
              <a:spcBef>
                <a:spcPts val="0"/>
              </a:spcBef>
              <a:spcAft>
                <a:spcPts val="0"/>
              </a:spcAft>
              <a:buNone/>
            </a:pPr>
            <a:r>
              <a:t/>
            </a:r>
            <a:endParaRPr b="1" sz="1800">
              <a:solidFill>
                <a:schemeClr val="dk1"/>
              </a:solidFill>
              <a:latin typeface="Lato"/>
              <a:ea typeface="Lato"/>
              <a:cs typeface="Lato"/>
              <a:sym typeface="Lato"/>
            </a:endParaRPr>
          </a:p>
          <a:p>
            <a:pPr indent="-349250" lvl="0" marL="457200" rtl="0" algn="l">
              <a:spcBef>
                <a:spcPts val="0"/>
              </a:spcBef>
              <a:spcAft>
                <a:spcPts val="0"/>
              </a:spcAft>
              <a:buClr>
                <a:schemeClr val="dk1"/>
              </a:buClr>
              <a:buSzPts val="1900"/>
              <a:buFont typeface="Comfortaa SemiBold"/>
              <a:buAutoNum type="arabicPeriod"/>
            </a:pPr>
            <a:r>
              <a:rPr b="1" lang="en" sz="1800">
                <a:solidFill>
                  <a:schemeClr val="dk1"/>
                </a:solidFill>
                <a:latin typeface="Lato"/>
                <a:ea typeface="Lato"/>
                <a:cs typeface="Lato"/>
                <a:sym typeface="Lato"/>
              </a:rPr>
              <a:t>Generate a Quote - allows for you to run a quick anonymous quote and find out our closing costs - Email your quote to your clients, just push the Give me a Quote button!</a:t>
            </a:r>
            <a:endParaRPr b="1" sz="1800">
              <a:solidFill>
                <a:schemeClr val="dk1"/>
              </a:solidFill>
              <a:latin typeface="Lato"/>
              <a:ea typeface="Lato"/>
              <a:cs typeface="Lato"/>
              <a:sym typeface="Lato"/>
            </a:endParaRPr>
          </a:p>
          <a:p>
            <a:pPr indent="0" lvl="0" marL="457200" rtl="0" algn="l">
              <a:spcBef>
                <a:spcPts val="0"/>
              </a:spcBef>
              <a:spcAft>
                <a:spcPts val="0"/>
              </a:spcAft>
              <a:buNone/>
            </a:pPr>
            <a:r>
              <a:t/>
            </a:r>
            <a:endParaRPr b="1"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AutoNum type="arabicPeriod"/>
            </a:pPr>
            <a:r>
              <a:rPr b="1" lang="en" sz="1800">
                <a:solidFill>
                  <a:schemeClr val="dk1"/>
                </a:solidFill>
                <a:latin typeface="Lato"/>
                <a:ea typeface="Lato"/>
                <a:cs typeface="Lato"/>
                <a:sym typeface="Lato"/>
              </a:rPr>
              <a:t>We’d like for you to login to our actual platform and access Net Sheets and pull your estimates!</a:t>
            </a:r>
            <a:endParaRPr b="1" sz="1800">
              <a:solidFill>
                <a:schemeClr val="dk1"/>
              </a:solidFill>
              <a:latin typeface="Lato"/>
              <a:ea typeface="Lato"/>
              <a:cs typeface="Lato"/>
              <a:sym typeface="Lato"/>
            </a:endParaRPr>
          </a:p>
          <a:p>
            <a:pPr indent="0" lvl="0" marL="457200" rtl="0" algn="l">
              <a:spcBef>
                <a:spcPts val="0"/>
              </a:spcBef>
              <a:spcAft>
                <a:spcPts val="0"/>
              </a:spcAft>
              <a:buNone/>
            </a:pPr>
            <a:r>
              <a:rPr b="1" lang="en" sz="1800">
                <a:solidFill>
                  <a:schemeClr val="dk1"/>
                </a:solidFill>
                <a:latin typeface="Lato"/>
                <a:ea typeface="Lato"/>
                <a:cs typeface="Lato"/>
                <a:sym typeface="Lato"/>
              </a:rPr>
              <a:t>Just press the </a:t>
            </a:r>
            <a:r>
              <a:rPr b="1" lang="en" sz="1800">
                <a:solidFill>
                  <a:schemeClr val="dk1"/>
                </a:solidFill>
                <a:latin typeface="Lato"/>
                <a:ea typeface="Lato"/>
                <a:cs typeface="Lato"/>
                <a:sym typeface="Lato"/>
              </a:rPr>
              <a:t> Sign up for Free button.</a:t>
            </a:r>
            <a:endParaRPr b="1" sz="1800">
              <a:solidFill>
                <a:schemeClr val="dk1"/>
              </a:solidFill>
              <a:latin typeface="Lato"/>
              <a:ea typeface="Lato"/>
              <a:cs typeface="Lato"/>
              <a:sym typeface="Lato"/>
            </a:endParaRPr>
          </a:p>
        </p:txBody>
      </p:sp>
      <p:sp>
        <p:nvSpPr>
          <p:cNvPr id="91" name="Google Shape;91;p16"/>
          <p:cNvSpPr/>
          <p:nvPr/>
        </p:nvSpPr>
        <p:spPr>
          <a:xfrm>
            <a:off x="318775" y="943800"/>
            <a:ext cx="2597100" cy="38400"/>
          </a:xfrm>
          <a:prstGeom prst="rect">
            <a:avLst/>
          </a:prstGeom>
          <a:solidFill>
            <a:srgbClr val="C6A760"/>
          </a:solidFill>
          <a:ln cap="flat" cmpd="sng" w="9525">
            <a:solidFill>
              <a:srgbClr val="1E23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16"/>
          <p:cNvPicPr preferRelativeResize="0"/>
          <p:nvPr/>
        </p:nvPicPr>
        <p:blipFill>
          <a:blip r:embed="rId4">
            <a:alphaModFix/>
          </a:blip>
          <a:stretch>
            <a:fillRect/>
          </a:stretch>
        </p:blipFill>
        <p:spPr>
          <a:xfrm>
            <a:off x="5242575" y="544125"/>
            <a:ext cx="3820452" cy="3975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idx="1" type="subTitle"/>
          </p:nvPr>
        </p:nvSpPr>
        <p:spPr>
          <a:xfrm>
            <a:off x="517050" y="1378375"/>
            <a:ext cx="4075200" cy="22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300">
                <a:solidFill>
                  <a:srgbClr val="C6A760"/>
                </a:solidFill>
                <a:latin typeface="Helvetica Neue"/>
                <a:ea typeface="Helvetica Neue"/>
                <a:cs typeface="Helvetica Neue"/>
                <a:sym typeface="Helvetica Neue"/>
              </a:rPr>
              <a:t>Scan this to find the app and Register</a:t>
            </a:r>
            <a:endParaRPr b="1" sz="4300">
              <a:solidFill>
                <a:srgbClr val="C6A760"/>
              </a:solidFill>
              <a:latin typeface="Helvetica Neue"/>
              <a:ea typeface="Helvetica Neue"/>
              <a:cs typeface="Helvetica Neue"/>
              <a:sym typeface="Helvetica Neue"/>
            </a:endParaRPr>
          </a:p>
        </p:txBody>
      </p:sp>
      <p:pic>
        <p:nvPicPr>
          <p:cNvPr id="98" name="Google Shape;98;p17"/>
          <p:cNvPicPr preferRelativeResize="0"/>
          <p:nvPr/>
        </p:nvPicPr>
        <p:blipFill>
          <a:blip r:embed="rId3">
            <a:alphaModFix/>
          </a:blip>
          <a:stretch>
            <a:fillRect/>
          </a:stretch>
        </p:blipFill>
        <p:spPr>
          <a:xfrm>
            <a:off x="4744650" y="152400"/>
            <a:ext cx="3861347"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idx="1" type="subTitle"/>
          </p:nvPr>
        </p:nvSpPr>
        <p:spPr>
          <a:xfrm>
            <a:off x="198725" y="186275"/>
            <a:ext cx="5152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C6A760"/>
                </a:solidFill>
                <a:latin typeface="Helvetica Neue"/>
                <a:ea typeface="Helvetica Neue"/>
                <a:cs typeface="Helvetica Neue"/>
                <a:sym typeface="Helvetica Neue"/>
              </a:rPr>
              <a:t>Register</a:t>
            </a:r>
            <a:endParaRPr b="1" sz="4300">
              <a:solidFill>
                <a:srgbClr val="C6A760"/>
              </a:solidFill>
              <a:latin typeface="Helvetica Neue"/>
              <a:ea typeface="Helvetica Neue"/>
              <a:cs typeface="Helvetica Neue"/>
              <a:sym typeface="Helvetica Neue"/>
            </a:endParaRPr>
          </a:p>
        </p:txBody>
      </p:sp>
      <p:sp>
        <p:nvSpPr>
          <p:cNvPr id="104" name="Google Shape;104;p18"/>
          <p:cNvSpPr/>
          <p:nvPr/>
        </p:nvSpPr>
        <p:spPr>
          <a:xfrm>
            <a:off x="318775" y="943800"/>
            <a:ext cx="2597100" cy="38400"/>
          </a:xfrm>
          <a:prstGeom prst="rect">
            <a:avLst/>
          </a:prstGeom>
          <a:solidFill>
            <a:srgbClr val="C6A760"/>
          </a:solidFill>
          <a:ln cap="flat" cmpd="sng" w="9525">
            <a:solidFill>
              <a:srgbClr val="1E23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D0909"/>
              </a:solidFill>
            </a:endParaRPr>
          </a:p>
        </p:txBody>
      </p:sp>
      <p:sp>
        <p:nvSpPr>
          <p:cNvPr id="105" name="Google Shape;105;p18"/>
          <p:cNvSpPr txBox="1"/>
          <p:nvPr/>
        </p:nvSpPr>
        <p:spPr>
          <a:xfrm>
            <a:off x="318775" y="1439325"/>
            <a:ext cx="4368300" cy="307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Comfortaa SemiBold"/>
              <a:buAutoNum type="arabicPeriod"/>
            </a:pPr>
            <a:r>
              <a:rPr b="1" lang="en" sz="1700">
                <a:solidFill>
                  <a:schemeClr val="dk1"/>
                </a:solidFill>
                <a:latin typeface="Lato"/>
                <a:ea typeface="Lato"/>
                <a:cs typeface="Lato"/>
                <a:sym typeface="Lato"/>
              </a:rPr>
              <a:t>Click the “No Account? Sign up Now” Button</a:t>
            </a:r>
            <a:endParaRPr b="1" sz="1700">
              <a:solidFill>
                <a:schemeClr val="dk1"/>
              </a:solidFill>
              <a:latin typeface="Lato"/>
              <a:ea typeface="Lato"/>
              <a:cs typeface="Lato"/>
              <a:sym typeface="Lato"/>
            </a:endParaRPr>
          </a:p>
          <a:p>
            <a:pPr indent="0" lvl="0" marL="457200" rtl="0" algn="l">
              <a:spcBef>
                <a:spcPts val="0"/>
              </a:spcBef>
              <a:spcAft>
                <a:spcPts val="0"/>
              </a:spcAft>
              <a:buNone/>
            </a:pPr>
            <a:r>
              <a:t/>
            </a:r>
            <a:endParaRPr b="1"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AutoNum type="arabicPeriod"/>
            </a:pPr>
            <a:r>
              <a:rPr b="1" lang="en" sz="1700">
                <a:solidFill>
                  <a:schemeClr val="dk1"/>
                </a:solidFill>
                <a:latin typeface="Lato"/>
                <a:ea typeface="Lato"/>
                <a:cs typeface="Lato"/>
                <a:sym typeface="Lato"/>
              </a:rPr>
              <a:t>Complete the registration.</a:t>
            </a:r>
            <a:endParaRPr sz="2000">
              <a:solidFill>
                <a:schemeClr val="dk1"/>
              </a:solidFill>
              <a:latin typeface="Lato"/>
              <a:ea typeface="Lato"/>
              <a:cs typeface="Lato"/>
              <a:sym typeface="Lato"/>
            </a:endParaRPr>
          </a:p>
          <a:p>
            <a:pPr indent="0" lvl="0" marL="457200" rtl="0" algn="l">
              <a:spcBef>
                <a:spcPts val="0"/>
              </a:spcBef>
              <a:spcAft>
                <a:spcPts val="0"/>
              </a:spcAft>
              <a:buNone/>
            </a:pPr>
            <a:r>
              <a:t/>
            </a:r>
            <a:endParaRPr b="1"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AutoNum type="arabicPeriod"/>
            </a:pPr>
            <a:r>
              <a:rPr b="1" lang="en" sz="1700">
                <a:solidFill>
                  <a:schemeClr val="dk1"/>
                </a:solidFill>
                <a:latin typeface="Lato"/>
                <a:ea typeface="Lato"/>
                <a:cs typeface="Lato"/>
                <a:sym typeface="Lato"/>
              </a:rPr>
              <a:t>Click on Sign up button.</a:t>
            </a:r>
            <a:endParaRPr b="1" sz="1700">
              <a:solidFill>
                <a:schemeClr val="dk1"/>
              </a:solidFill>
              <a:latin typeface="Lato"/>
              <a:ea typeface="Lato"/>
              <a:cs typeface="Lato"/>
              <a:sym typeface="Lato"/>
            </a:endParaRPr>
          </a:p>
          <a:p>
            <a:pPr indent="0" lvl="0" marL="0" rtl="0" algn="l">
              <a:spcBef>
                <a:spcPts val="0"/>
              </a:spcBef>
              <a:spcAft>
                <a:spcPts val="0"/>
              </a:spcAft>
              <a:buNone/>
            </a:pPr>
            <a:r>
              <a:t/>
            </a:r>
            <a:endParaRPr b="1"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AutoNum type="arabicPeriod"/>
            </a:pPr>
            <a:r>
              <a:rPr b="1" lang="en" sz="1700" u="sng">
                <a:solidFill>
                  <a:schemeClr val="dk1"/>
                </a:solidFill>
                <a:latin typeface="Lato"/>
                <a:ea typeface="Lato"/>
                <a:cs typeface="Lato"/>
                <a:sym typeface="Lato"/>
              </a:rPr>
              <a:t>Check your email to confirm.</a:t>
            </a:r>
            <a:endParaRPr b="1" sz="1700" u="sng">
              <a:solidFill>
                <a:schemeClr val="dk1"/>
              </a:solidFill>
              <a:latin typeface="Lato"/>
              <a:ea typeface="Lato"/>
              <a:cs typeface="Lato"/>
              <a:sym typeface="Lato"/>
            </a:endParaRPr>
          </a:p>
          <a:p>
            <a:pPr indent="0" lvl="0" marL="0" rtl="0" algn="l">
              <a:spcBef>
                <a:spcPts val="0"/>
              </a:spcBef>
              <a:spcAft>
                <a:spcPts val="0"/>
              </a:spcAft>
              <a:buNone/>
            </a:pPr>
            <a:r>
              <a:t/>
            </a:r>
            <a:endParaRPr b="1" sz="1700">
              <a:solidFill>
                <a:schemeClr val="dk1"/>
              </a:solidFill>
              <a:latin typeface="Lato"/>
              <a:ea typeface="Lato"/>
              <a:cs typeface="Lato"/>
              <a:sym typeface="Lato"/>
            </a:endParaRPr>
          </a:p>
          <a:p>
            <a:pPr indent="0" lvl="0" marL="0" rtl="0" algn="l">
              <a:spcBef>
                <a:spcPts val="0"/>
              </a:spcBef>
              <a:spcAft>
                <a:spcPts val="0"/>
              </a:spcAft>
              <a:buNone/>
            </a:pPr>
            <a:r>
              <a:rPr b="1" lang="en" sz="1700">
                <a:solidFill>
                  <a:schemeClr val="dk1"/>
                </a:solidFill>
                <a:latin typeface="Lato"/>
                <a:ea typeface="Lato"/>
                <a:cs typeface="Lato"/>
                <a:sym typeface="Lato"/>
              </a:rPr>
              <a:t>   </a:t>
            </a:r>
            <a:endParaRPr b="1" sz="1700">
              <a:solidFill>
                <a:schemeClr val="dk1"/>
              </a:solidFill>
              <a:latin typeface="Lato"/>
              <a:ea typeface="Lato"/>
              <a:cs typeface="Lato"/>
              <a:sym typeface="Lato"/>
            </a:endParaRPr>
          </a:p>
        </p:txBody>
      </p:sp>
      <p:sp>
        <p:nvSpPr>
          <p:cNvPr id="106" name="Google Shape;106;p18"/>
          <p:cNvSpPr txBox="1"/>
          <p:nvPr/>
        </p:nvSpPr>
        <p:spPr>
          <a:xfrm>
            <a:off x="4790450" y="791400"/>
            <a:ext cx="42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1.</a:t>
            </a:r>
            <a:endParaRPr b="1"/>
          </a:p>
        </p:txBody>
      </p:sp>
      <p:sp>
        <p:nvSpPr>
          <p:cNvPr id="107" name="Google Shape;107;p18"/>
          <p:cNvSpPr txBox="1"/>
          <p:nvPr/>
        </p:nvSpPr>
        <p:spPr>
          <a:xfrm>
            <a:off x="4790450" y="2571750"/>
            <a:ext cx="42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2.</a:t>
            </a:r>
            <a:endParaRPr b="1"/>
          </a:p>
        </p:txBody>
      </p:sp>
      <p:sp>
        <p:nvSpPr>
          <p:cNvPr id="108" name="Google Shape;108;p18"/>
          <p:cNvSpPr txBox="1"/>
          <p:nvPr/>
        </p:nvSpPr>
        <p:spPr>
          <a:xfrm>
            <a:off x="4790450" y="4451700"/>
            <a:ext cx="42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3.</a:t>
            </a:r>
            <a:endParaRPr b="1"/>
          </a:p>
        </p:txBody>
      </p:sp>
      <p:pic>
        <p:nvPicPr>
          <p:cNvPr id="109" name="Google Shape;109;p18"/>
          <p:cNvPicPr preferRelativeResize="0"/>
          <p:nvPr/>
        </p:nvPicPr>
        <p:blipFill>
          <a:blip r:embed="rId3">
            <a:alphaModFix/>
          </a:blip>
          <a:stretch>
            <a:fillRect/>
          </a:stretch>
        </p:blipFill>
        <p:spPr>
          <a:xfrm>
            <a:off x="6045475" y="145625"/>
            <a:ext cx="1913175" cy="1536424"/>
          </a:xfrm>
          <a:prstGeom prst="rect">
            <a:avLst/>
          </a:prstGeom>
          <a:noFill/>
          <a:ln>
            <a:noFill/>
          </a:ln>
          <a:effectLst>
            <a:outerShdw blurRad="57150" rotWithShape="0" algn="bl" dir="5400000" dist="19050">
              <a:srgbClr val="000000">
                <a:alpha val="50000"/>
              </a:srgbClr>
            </a:outerShdw>
          </a:effectLst>
        </p:spPr>
      </p:pic>
      <p:pic>
        <p:nvPicPr>
          <p:cNvPr id="110" name="Google Shape;110;p18"/>
          <p:cNvPicPr preferRelativeResize="0"/>
          <p:nvPr/>
        </p:nvPicPr>
        <p:blipFill>
          <a:blip r:embed="rId4">
            <a:alphaModFix/>
          </a:blip>
          <a:stretch>
            <a:fillRect/>
          </a:stretch>
        </p:blipFill>
        <p:spPr>
          <a:xfrm>
            <a:off x="5673075" y="1864925"/>
            <a:ext cx="2847901" cy="2939626"/>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idx="1" type="subTitle"/>
          </p:nvPr>
        </p:nvSpPr>
        <p:spPr>
          <a:xfrm>
            <a:off x="198725" y="186275"/>
            <a:ext cx="5152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C6A760"/>
                </a:solidFill>
                <a:latin typeface="Helvetica Neue"/>
                <a:ea typeface="Helvetica Neue"/>
                <a:cs typeface="Helvetica Neue"/>
                <a:sym typeface="Helvetica Neue"/>
              </a:rPr>
              <a:t>Mobile app</a:t>
            </a:r>
            <a:endParaRPr b="1" sz="4300">
              <a:solidFill>
                <a:srgbClr val="C6A760"/>
              </a:solidFill>
              <a:latin typeface="Helvetica Neue"/>
              <a:ea typeface="Helvetica Neue"/>
              <a:cs typeface="Helvetica Neue"/>
              <a:sym typeface="Helvetica Neue"/>
            </a:endParaRPr>
          </a:p>
        </p:txBody>
      </p:sp>
      <p:sp>
        <p:nvSpPr>
          <p:cNvPr id="116" name="Google Shape;116;p19"/>
          <p:cNvSpPr/>
          <p:nvPr/>
        </p:nvSpPr>
        <p:spPr>
          <a:xfrm>
            <a:off x="318775" y="943800"/>
            <a:ext cx="2597100" cy="38400"/>
          </a:xfrm>
          <a:prstGeom prst="rect">
            <a:avLst/>
          </a:prstGeom>
          <a:solidFill>
            <a:srgbClr val="C6A760"/>
          </a:solidFill>
          <a:ln cap="flat" cmpd="sng" w="9525">
            <a:solidFill>
              <a:srgbClr val="1E23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E2330"/>
              </a:solidFill>
            </a:endParaRPr>
          </a:p>
        </p:txBody>
      </p:sp>
      <p:sp>
        <p:nvSpPr>
          <p:cNvPr id="117" name="Google Shape;117;p19"/>
          <p:cNvSpPr txBox="1"/>
          <p:nvPr/>
        </p:nvSpPr>
        <p:spPr>
          <a:xfrm>
            <a:off x="-76200" y="1066800"/>
            <a:ext cx="4368300" cy="438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Comfortaa SemiBold"/>
              <a:buAutoNum type="arabicPeriod"/>
            </a:pPr>
            <a:r>
              <a:rPr b="1" lang="en" sz="1700">
                <a:solidFill>
                  <a:schemeClr val="dk1"/>
                </a:solidFill>
                <a:latin typeface="Lato"/>
                <a:ea typeface="Lato"/>
                <a:cs typeface="Lato"/>
                <a:sym typeface="Lato"/>
              </a:rPr>
              <a:t>After Scanning the QR Code &amp; Registration</a:t>
            </a:r>
            <a:endParaRPr b="1" sz="1700">
              <a:solidFill>
                <a:schemeClr val="dk1"/>
              </a:solidFill>
              <a:latin typeface="Lato"/>
              <a:ea typeface="Lato"/>
              <a:cs typeface="Lato"/>
              <a:sym typeface="Lato"/>
            </a:endParaRPr>
          </a:p>
          <a:p>
            <a:pPr indent="0" lvl="0" marL="457200" rtl="0" algn="l">
              <a:spcBef>
                <a:spcPts val="0"/>
              </a:spcBef>
              <a:spcAft>
                <a:spcPts val="0"/>
              </a:spcAft>
              <a:buNone/>
            </a:pPr>
            <a:r>
              <a:t/>
            </a:r>
            <a:endParaRPr b="1"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AutoNum type="arabicPeriod"/>
            </a:pPr>
            <a:r>
              <a:rPr b="1" lang="en" sz="1700">
                <a:solidFill>
                  <a:schemeClr val="dk1"/>
                </a:solidFill>
                <a:latin typeface="Lato"/>
                <a:ea typeface="Lato"/>
                <a:cs typeface="Lato"/>
                <a:sym typeface="Lato"/>
              </a:rPr>
              <a:t>Look for the icons (see images) and click on it if you’re using an </a:t>
            </a:r>
            <a:r>
              <a:rPr b="1" lang="en" sz="1700" u="sng">
                <a:solidFill>
                  <a:schemeClr val="dk1"/>
                </a:solidFill>
                <a:latin typeface="Lato"/>
                <a:ea typeface="Lato"/>
                <a:cs typeface="Lato"/>
                <a:sym typeface="Lato"/>
              </a:rPr>
              <a:t>iphone</a:t>
            </a:r>
            <a:r>
              <a:rPr b="1" lang="en" sz="1700">
                <a:solidFill>
                  <a:schemeClr val="dk1"/>
                </a:solidFill>
                <a:latin typeface="Lato"/>
                <a:ea typeface="Lato"/>
                <a:cs typeface="Lato"/>
                <a:sym typeface="Lato"/>
              </a:rPr>
              <a:t> (left) and an </a:t>
            </a:r>
            <a:r>
              <a:rPr b="1" lang="en" sz="1700" u="sng">
                <a:solidFill>
                  <a:schemeClr val="dk1"/>
                </a:solidFill>
                <a:latin typeface="Lato"/>
                <a:ea typeface="Lato"/>
                <a:cs typeface="Lato"/>
                <a:sym typeface="Lato"/>
              </a:rPr>
              <a:t>android</a:t>
            </a:r>
            <a:r>
              <a:rPr b="1" lang="en" sz="1700">
                <a:solidFill>
                  <a:schemeClr val="dk1"/>
                </a:solidFill>
                <a:latin typeface="Lato"/>
                <a:ea typeface="Lato"/>
                <a:cs typeface="Lato"/>
                <a:sym typeface="Lato"/>
              </a:rPr>
              <a:t> phone (right).</a:t>
            </a:r>
            <a:endParaRPr b="1" sz="1700">
              <a:solidFill>
                <a:schemeClr val="dk1"/>
              </a:solidFill>
              <a:latin typeface="Lato"/>
              <a:ea typeface="Lato"/>
              <a:cs typeface="Lato"/>
              <a:sym typeface="Lato"/>
            </a:endParaRPr>
          </a:p>
          <a:p>
            <a:pPr indent="0" lvl="0" marL="457200" rtl="0" algn="l">
              <a:spcBef>
                <a:spcPts val="0"/>
              </a:spcBef>
              <a:spcAft>
                <a:spcPts val="0"/>
              </a:spcAft>
              <a:buNone/>
            </a:pPr>
            <a:r>
              <a:t/>
            </a:r>
            <a:endParaRPr b="1"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AutoNum type="arabicPeriod"/>
            </a:pPr>
            <a:r>
              <a:rPr b="1" lang="en" sz="1700">
                <a:solidFill>
                  <a:schemeClr val="dk1"/>
                </a:solidFill>
                <a:latin typeface="Lato"/>
                <a:ea typeface="Lato"/>
                <a:cs typeface="Lato"/>
                <a:sym typeface="Lato"/>
              </a:rPr>
              <a:t>Look for “add to home screen” and click it to add the app on your phone</a:t>
            </a:r>
            <a:endParaRPr b="1" sz="1700">
              <a:solidFill>
                <a:schemeClr val="dk1"/>
              </a:solidFill>
              <a:latin typeface="Lato"/>
              <a:ea typeface="Lato"/>
              <a:cs typeface="Lato"/>
              <a:sym typeface="Lato"/>
            </a:endParaRPr>
          </a:p>
          <a:p>
            <a:pPr indent="0" lvl="0" marL="0" rtl="0" algn="l">
              <a:spcBef>
                <a:spcPts val="0"/>
              </a:spcBef>
              <a:spcAft>
                <a:spcPts val="0"/>
              </a:spcAft>
              <a:buNone/>
            </a:pPr>
            <a:r>
              <a:t/>
            </a:r>
            <a:endParaRPr b="1" sz="1700">
              <a:solidFill>
                <a:schemeClr val="dk1"/>
              </a:solidFill>
              <a:latin typeface="Lato"/>
              <a:ea typeface="Lato"/>
              <a:cs typeface="Lato"/>
              <a:sym typeface="Lato"/>
            </a:endParaRPr>
          </a:p>
          <a:p>
            <a:pPr indent="0" lvl="0" marL="0" rtl="0" algn="l">
              <a:spcBef>
                <a:spcPts val="0"/>
              </a:spcBef>
              <a:spcAft>
                <a:spcPts val="0"/>
              </a:spcAft>
              <a:buNone/>
            </a:pPr>
            <a:r>
              <a:rPr b="1" lang="en" sz="1700">
                <a:solidFill>
                  <a:schemeClr val="dk1"/>
                </a:solidFill>
                <a:latin typeface="Lato"/>
                <a:ea typeface="Lato"/>
                <a:cs typeface="Lato"/>
                <a:sym typeface="Lato"/>
              </a:rPr>
              <a:t>         You can also Watch these video clips</a:t>
            </a:r>
            <a:endParaRPr b="1" sz="1700">
              <a:solidFill>
                <a:schemeClr val="dk1"/>
              </a:solidFill>
              <a:latin typeface="Lato"/>
              <a:ea typeface="Lato"/>
              <a:cs typeface="Lato"/>
              <a:sym typeface="Lato"/>
            </a:endParaRPr>
          </a:p>
          <a:p>
            <a:pPr indent="0" lvl="0" marL="0" rtl="0" algn="l">
              <a:spcBef>
                <a:spcPts val="0"/>
              </a:spcBef>
              <a:spcAft>
                <a:spcPts val="0"/>
              </a:spcAft>
              <a:buNone/>
            </a:pPr>
            <a:r>
              <a:rPr b="1" lang="en" sz="1700">
                <a:solidFill>
                  <a:schemeClr val="dk1"/>
                </a:solidFill>
                <a:uFill>
                  <a:noFill/>
                </a:uFill>
                <a:latin typeface="Lato"/>
                <a:ea typeface="Lato"/>
                <a:cs typeface="Lato"/>
                <a:sym typeface="Lato"/>
                <a:hlinkClick r:id="rId3">
                  <a:extLst>
                    <a:ext uri="{A12FA001-AC4F-418D-AE19-62706E023703}">
                      <ahyp:hlinkClr val="tx"/>
                    </a:ext>
                  </a:extLst>
                </a:hlinkClick>
              </a:rPr>
              <a:t>           </a:t>
            </a:r>
            <a:r>
              <a:rPr b="1" lang="en" sz="1700" u="sng">
                <a:solidFill>
                  <a:schemeClr val="dk1"/>
                </a:solidFill>
                <a:latin typeface="Lato"/>
                <a:ea typeface="Lato"/>
                <a:cs typeface="Lato"/>
                <a:sym typeface="Lato"/>
                <a:hlinkClick r:id="rId4">
                  <a:extLst>
                    <a:ext uri="{A12FA001-AC4F-418D-AE19-62706E023703}">
                      <ahyp:hlinkClr val="tx"/>
                    </a:ext>
                  </a:extLst>
                </a:hlinkClick>
              </a:rPr>
              <a:t>Android Users</a:t>
            </a:r>
            <a:r>
              <a:rPr b="1" lang="en" sz="1700">
                <a:solidFill>
                  <a:schemeClr val="dk1"/>
                </a:solidFill>
                <a:latin typeface="Lato"/>
                <a:ea typeface="Lato"/>
                <a:cs typeface="Lato"/>
                <a:sym typeface="Lato"/>
              </a:rPr>
              <a:t> or </a:t>
            </a:r>
            <a:r>
              <a:rPr b="1" lang="en" sz="1700" u="sng">
                <a:solidFill>
                  <a:schemeClr val="dk1"/>
                </a:solidFill>
                <a:latin typeface="Lato"/>
                <a:ea typeface="Lato"/>
                <a:cs typeface="Lato"/>
                <a:sym typeface="Lato"/>
                <a:hlinkClick r:id="rId5">
                  <a:extLst>
                    <a:ext uri="{A12FA001-AC4F-418D-AE19-62706E023703}">
                      <ahyp:hlinkClr val="tx"/>
                    </a:ext>
                  </a:extLst>
                </a:hlinkClick>
              </a:rPr>
              <a:t>iOs/iphone Users</a:t>
            </a:r>
            <a:endParaRPr b="1" sz="1700">
              <a:solidFill>
                <a:schemeClr val="dk1"/>
              </a:solidFill>
              <a:latin typeface="Lato"/>
              <a:ea typeface="Lato"/>
              <a:cs typeface="Lato"/>
              <a:sym typeface="Lato"/>
            </a:endParaRPr>
          </a:p>
          <a:p>
            <a:pPr indent="0" lvl="0" marL="457200" rtl="0" algn="l">
              <a:spcBef>
                <a:spcPts val="0"/>
              </a:spcBef>
              <a:spcAft>
                <a:spcPts val="0"/>
              </a:spcAft>
              <a:buNone/>
            </a:pPr>
            <a:r>
              <a:t/>
            </a:r>
            <a:endParaRPr b="1" sz="1700">
              <a:solidFill>
                <a:schemeClr val="dk1"/>
              </a:solidFill>
              <a:latin typeface="Lato"/>
              <a:ea typeface="Lato"/>
              <a:cs typeface="Lato"/>
              <a:sym typeface="Lato"/>
            </a:endParaRPr>
          </a:p>
          <a:p>
            <a:pPr indent="0" lvl="0" marL="457200" rtl="0" algn="l">
              <a:spcBef>
                <a:spcPts val="0"/>
              </a:spcBef>
              <a:spcAft>
                <a:spcPts val="0"/>
              </a:spcAft>
              <a:buNone/>
            </a:pPr>
            <a:r>
              <a:rPr b="1" lang="en" sz="1700">
                <a:solidFill>
                  <a:schemeClr val="dk1"/>
                </a:solidFill>
                <a:latin typeface="Lato"/>
                <a:ea typeface="Lato"/>
                <a:cs typeface="Lato"/>
                <a:sym typeface="Lato"/>
              </a:rPr>
              <a:t>Guide: </a:t>
            </a:r>
            <a:r>
              <a:rPr b="1" lang="en" sz="1700" u="sng">
                <a:solidFill>
                  <a:schemeClr val="dk1"/>
                </a:solidFill>
                <a:latin typeface="Lato"/>
                <a:ea typeface="Lato"/>
                <a:cs typeface="Lato"/>
                <a:sym typeface="Lato"/>
                <a:hlinkClick r:id="rId6">
                  <a:extLst>
                    <a:ext uri="{A12FA001-AC4F-418D-AE19-62706E023703}">
                      <ahyp:hlinkClr val="tx"/>
                    </a:ext>
                  </a:extLst>
                </a:hlinkClick>
              </a:rPr>
              <a:t>Adding your app to Mobile</a:t>
            </a:r>
            <a:endParaRPr b="1" sz="1700">
              <a:solidFill>
                <a:schemeClr val="dk1"/>
              </a:solidFill>
              <a:latin typeface="Lato"/>
              <a:ea typeface="Lato"/>
              <a:cs typeface="Lato"/>
              <a:sym typeface="Lato"/>
            </a:endParaRPr>
          </a:p>
          <a:p>
            <a:pPr indent="0" lvl="0" marL="0" rtl="0" algn="l">
              <a:spcBef>
                <a:spcPts val="0"/>
              </a:spcBef>
              <a:spcAft>
                <a:spcPts val="0"/>
              </a:spcAft>
              <a:buNone/>
            </a:pPr>
            <a:r>
              <a:t/>
            </a:r>
            <a:endParaRPr b="1" sz="1700">
              <a:solidFill>
                <a:schemeClr val="dk1"/>
              </a:solidFill>
              <a:latin typeface="Lato"/>
              <a:ea typeface="Lato"/>
              <a:cs typeface="Lato"/>
              <a:sym typeface="Lato"/>
            </a:endParaRPr>
          </a:p>
        </p:txBody>
      </p:sp>
      <p:pic>
        <p:nvPicPr>
          <p:cNvPr id="118" name="Google Shape;118;p19"/>
          <p:cNvPicPr preferRelativeResize="0"/>
          <p:nvPr/>
        </p:nvPicPr>
        <p:blipFill>
          <a:blip r:embed="rId7">
            <a:alphaModFix/>
          </a:blip>
          <a:stretch>
            <a:fillRect/>
          </a:stretch>
        </p:blipFill>
        <p:spPr>
          <a:xfrm>
            <a:off x="4296250" y="1647149"/>
            <a:ext cx="2152127" cy="2256825"/>
          </a:xfrm>
          <a:prstGeom prst="rect">
            <a:avLst/>
          </a:prstGeom>
          <a:noFill/>
          <a:ln>
            <a:noFill/>
          </a:ln>
          <a:effectLst>
            <a:outerShdw blurRad="57150" rotWithShape="0" algn="bl" dir="5400000" dist="19050">
              <a:srgbClr val="000000">
                <a:alpha val="50000"/>
              </a:srgbClr>
            </a:outerShdw>
          </a:effectLst>
        </p:spPr>
      </p:pic>
      <p:pic>
        <p:nvPicPr>
          <p:cNvPr id="119" name="Google Shape;119;p19"/>
          <p:cNvPicPr preferRelativeResize="0"/>
          <p:nvPr/>
        </p:nvPicPr>
        <p:blipFill>
          <a:blip r:embed="rId8">
            <a:alphaModFix/>
          </a:blip>
          <a:stretch>
            <a:fillRect/>
          </a:stretch>
        </p:blipFill>
        <p:spPr>
          <a:xfrm>
            <a:off x="6787050" y="1647150"/>
            <a:ext cx="2208300" cy="2256834"/>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0"/>
          <p:cNvPicPr preferRelativeResize="0"/>
          <p:nvPr/>
        </p:nvPicPr>
        <p:blipFill>
          <a:blip r:embed="rId3">
            <a:alphaModFix/>
          </a:blip>
          <a:stretch>
            <a:fillRect/>
          </a:stretch>
        </p:blipFill>
        <p:spPr>
          <a:xfrm>
            <a:off x="5940225" y="1370475"/>
            <a:ext cx="3181526" cy="3735775"/>
          </a:xfrm>
          <a:prstGeom prst="rect">
            <a:avLst/>
          </a:prstGeom>
          <a:noFill/>
          <a:ln>
            <a:noFill/>
          </a:ln>
          <a:effectLst>
            <a:outerShdw blurRad="57150" rotWithShape="0" algn="bl" dir="5400000" dist="19050">
              <a:srgbClr val="000000">
                <a:alpha val="50000"/>
              </a:srgbClr>
            </a:outerShdw>
          </a:effectLst>
        </p:spPr>
      </p:pic>
      <p:pic>
        <p:nvPicPr>
          <p:cNvPr id="125" name="Google Shape;125;p20"/>
          <p:cNvPicPr preferRelativeResize="0"/>
          <p:nvPr/>
        </p:nvPicPr>
        <p:blipFill>
          <a:blip r:embed="rId4">
            <a:alphaModFix/>
          </a:blip>
          <a:stretch>
            <a:fillRect/>
          </a:stretch>
        </p:blipFill>
        <p:spPr>
          <a:xfrm>
            <a:off x="7362800" y="9125"/>
            <a:ext cx="1758950" cy="1496826"/>
          </a:xfrm>
          <a:prstGeom prst="rect">
            <a:avLst/>
          </a:prstGeom>
          <a:noFill/>
          <a:ln>
            <a:noFill/>
          </a:ln>
          <a:effectLst>
            <a:outerShdw blurRad="57150" rotWithShape="0" algn="bl" dir="5400000" dist="19050">
              <a:srgbClr val="000000">
                <a:alpha val="50000"/>
              </a:srgbClr>
            </a:outerShdw>
          </a:effectLst>
        </p:spPr>
      </p:pic>
      <p:sp>
        <p:nvSpPr>
          <p:cNvPr id="126" name="Google Shape;126;p20"/>
          <p:cNvSpPr/>
          <p:nvPr/>
        </p:nvSpPr>
        <p:spPr>
          <a:xfrm>
            <a:off x="0" y="0"/>
            <a:ext cx="56274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txBox="1"/>
          <p:nvPr>
            <p:ph idx="1" type="subTitle"/>
          </p:nvPr>
        </p:nvSpPr>
        <p:spPr>
          <a:xfrm>
            <a:off x="198725" y="186275"/>
            <a:ext cx="5152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C6A760"/>
                </a:solidFill>
                <a:latin typeface="Helvetica Neue"/>
                <a:ea typeface="Helvetica Neue"/>
                <a:cs typeface="Helvetica Neue"/>
                <a:sym typeface="Helvetica Neue"/>
              </a:rPr>
              <a:t>Profile Settings</a:t>
            </a:r>
            <a:endParaRPr b="1" sz="4300">
              <a:solidFill>
                <a:srgbClr val="C6A760"/>
              </a:solidFill>
              <a:latin typeface="Helvetica Neue"/>
              <a:ea typeface="Helvetica Neue"/>
              <a:cs typeface="Helvetica Neue"/>
              <a:sym typeface="Helvetica Neue"/>
            </a:endParaRPr>
          </a:p>
        </p:txBody>
      </p:sp>
      <p:sp>
        <p:nvSpPr>
          <p:cNvPr id="128" name="Google Shape;128;p20"/>
          <p:cNvSpPr txBox="1"/>
          <p:nvPr>
            <p:ph idx="1" type="subTitle"/>
          </p:nvPr>
        </p:nvSpPr>
        <p:spPr>
          <a:xfrm>
            <a:off x="198725" y="1170500"/>
            <a:ext cx="5608200" cy="5412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Font typeface="Comfortaa SemiBold"/>
              <a:buAutoNum type="arabicPeriod"/>
            </a:pPr>
            <a:r>
              <a:rPr b="1" lang="en" sz="2000">
                <a:solidFill>
                  <a:schemeClr val="dk1"/>
                </a:solidFill>
                <a:latin typeface="Lato"/>
                <a:ea typeface="Lato"/>
                <a:cs typeface="Lato"/>
                <a:sym typeface="Lato"/>
              </a:rPr>
              <a:t>Personal Info Tab - Setup your personal info or link your social media accounts to share the platform. Just add your Facebook, Twitter, LinkedIn urls under the Personal Info Tab.</a:t>
            </a:r>
            <a:endParaRPr b="1" sz="2000">
              <a:solidFill>
                <a:schemeClr val="dk1"/>
              </a:solidFill>
              <a:latin typeface="Lato"/>
              <a:ea typeface="Lato"/>
              <a:cs typeface="Lato"/>
              <a:sym typeface="Lato"/>
            </a:endParaRPr>
          </a:p>
          <a:p>
            <a:pPr indent="-361950" lvl="0" marL="457200" rtl="0" algn="l">
              <a:spcBef>
                <a:spcPts val="0"/>
              </a:spcBef>
              <a:spcAft>
                <a:spcPts val="0"/>
              </a:spcAft>
              <a:buClr>
                <a:schemeClr val="dk1"/>
              </a:buClr>
              <a:buSzPts val="2100"/>
              <a:buFont typeface="Comfortaa SemiBold"/>
              <a:buAutoNum type="arabicPeriod"/>
            </a:pPr>
            <a:r>
              <a:rPr b="1" lang="en" sz="2000">
                <a:solidFill>
                  <a:schemeClr val="dk1"/>
                </a:solidFill>
                <a:latin typeface="Lato"/>
                <a:ea typeface="Lato"/>
                <a:cs typeface="Lato"/>
                <a:sym typeface="Lato"/>
              </a:rPr>
              <a:t>Photo - upload your logo, anything 400 kb or lower or any 300x300 pixels or lower in size and PNG/JPEG format is preferable.</a:t>
            </a:r>
            <a:endParaRPr b="1" sz="2000">
              <a:solidFill>
                <a:schemeClr val="dk1"/>
              </a:solidFill>
              <a:latin typeface="Lato"/>
              <a:ea typeface="Lato"/>
              <a:cs typeface="Lato"/>
              <a:sym typeface="Lato"/>
            </a:endParaRPr>
          </a:p>
          <a:p>
            <a:pPr indent="-355600" lvl="0" marL="457200" rtl="0" algn="l">
              <a:spcBef>
                <a:spcPts val="0"/>
              </a:spcBef>
              <a:spcAft>
                <a:spcPts val="0"/>
              </a:spcAft>
              <a:buClr>
                <a:schemeClr val="dk1"/>
              </a:buClr>
              <a:buSzPts val="2000"/>
              <a:buFont typeface="Lato"/>
              <a:buAutoNum type="arabicPeriod"/>
            </a:pPr>
            <a:r>
              <a:rPr b="1" lang="en" sz="2000">
                <a:solidFill>
                  <a:schemeClr val="dk1"/>
                </a:solidFill>
                <a:latin typeface="Lato"/>
                <a:ea typeface="Lato"/>
                <a:cs typeface="Lato"/>
                <a:sym typeface="Lato"/>
              </a:rPr>
              <a:t>Add your social media links to help share these active links on your PDFs.</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rPr b="1" lang="en" sz="2000">
                <a:solidFill>
                  <a:schemeClr val="dk1"/>
                </a:solidFill>
                <a:latin typeface="Lato"/>
                <a:ea typeface="Lato"/>
                <a:cs typeface="Lato"/>
                <a:sym typeface="Lato"/>
              </a:rPr>
              <a:t>Guide: </a:t>
            </a:r>
            <a:r>
              <a:rPr b="1" lang="en" sz="2000" u="sng">
                <a:solidFill>
                  <a:schemeClr val="dk1"/>
                </a:solidFill>
                <a:latin typeface="Lato"/>
                <a:ea typeface="Lato"/>
                <a:cs typeface="Lato"/>
                <a:sym typeface="Lato"/>
                <a:hlinkClick r:id="rId5">
                  <a:extLst>
                    <a:ext uri="{A12FA001-AC4F-418D-AE19-62706E023703}">
                      <ahyp:hlinkClr val="tx"/>
                    </a:ext>
                  </a:extLst>
                </a:hlinkClick>
              </a:rPr>
              <a:t>Updating your Profile</a:t>
            </a:r>
            <a:r>
              <a:rPr b="1" lang="en" sz="2000">
                <a:solidFill>
                  <a:schemeClr val="dk1"/>
                </a:solidFill>
                <a:latin typeface="Lato"/>
                <a:ea typeface="Lato"/>
                <a:cs typeface="Lato"/>
                <a:sym typeface="Lato"/>
              </a:rPr>
              <a:t> &amp; </a:t>
            </a:r>
            <a:r>
              <a:rPr b="1" lang="en" sz="2000" u="sng">
                <a:solidFill>
                  <a:schemeClr val="dk1"/>
                </a:solidFill>
                <a:latin typeface="Lato"/>
                <a:ea typeface="Lato"/>
                <a:cs typeface="Lato"/>
                <a:sym typeface="Lato"/>
                <a:hlinkClick r:id="rId6">
                  <a:extLst>
                    <a:ext uri="{A12FA001-AC4F-418D-AE19-62706E023703}">
                      <ahyp:hlinkClr val="tx"/>
                    </a:ext>
                  </a:extLst>
                </a:hlinkClick>
              </a:rPr>
              <a:t>Sharing the app</a:t>
            </a:r>
            <a:endParaRPr b="1" sz="2000">
              <a:solidFill>
                <a:schemeClr val="dk1"/>
              </a:solidFill>
              <a:latin typeface="Lato"/>
              <a:ea typeface="Lato"/>
              <a:cs typeface="Lato"/>
              <a:sym typeface="Lato"/>
            </a:endParaRPr>
          </a:p>
        </p:txBody>
      </p:sp>
      <p:sp>
        <p:nvSpPr>
          <p:cNvPr id="129" name="Google Shape;129;p20"/>
          <p:cNvSpPr/>
          <p:nvPr/>
        </p:nvSpPr>
        <p:spPr>
          <a:xfrm>
            <a:off x="318775" y="943800"/>
            <a:ext cx="2597100" cy="38400"/>
          </a:xfrm>
          <a:prstGeom prst="rect">
            <a:avLst/>
          </a:prstGeom>
          <a:solidFill>
            <a:srgbClr val="AC944E"/>
          </a:solidFill>
          <a:ln cap="flat" cmpd="sng" w="9525">
            <a:solidFill>
              <a:srgbClr val="1E23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6A760"/>
              </a:solidFill>
            </a:endParaRPr>
          </a:p>
        </p:txBody>
      </p:sp>
      <p:sp>
        <p:nvSpPr>
          <p:cNvPr id="130" name="Google Shape;130;p20"/>
          <p:cNvSpPr/>
          <p:nvPr/>
        </p:nvSpPr>
        <p:spPr>
          <a:xfrm>
            <a:off x="5730775" y="1772725"/>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3</a:t>
            </a:r>
            <a:endParaRPr sz="1000">
              <a:solidFill>
                <a:srgbClr val="1B308C"/>
              </a:solidFill>
            </a:endParaRPr>
          </a:p>
        </p:txBody>
      </p:sp>
      <p:sp>
        <p:nvSpPr>
          <p:cNvPr id="131" name="Google Shape;131;p20"/>
          <p:cNvSpPr/>
          <p:nvPr/>
        </p:nvSpPr>
        <p:spPr>
          <a:xfrm>
            <a:off x="8308375" y="2269788"/>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4</a:t>
            </a:r>
            <a:endParaRPr sz="1000">
              <a:solidFill>
                <a:srgbClr val="1B308C"/>
              </a:solidFill>
            </a:endParaRPr>
          </a:p>
        </p:txBody>
      </p:sp>
      <p:sp>
        <p:nvSpPr>
          <p:cNvPr id="132" name="Google Shape;132;p20"/>
          <p:cNvSpPr/>
          <p:nvPr/>
        </p:nvSpPr>
        <p:spPr>
          <a:xfrm>
            <a:off x="8076375" y="63875"/>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1</a:t>
            </a:r>
            <a:endParaRPr sz="1000">
              <a:solidFill>
                <a:srgbClr val="1B308C"/>
              </a:solidFill>
            </a:endParaRPr>
          </a:p>
        </p:txBody>
      </p:sp>
      <p:sp>
        <p:nvSpPr>
          <p:cNvPr id="133" name="Google Shape;133;p20"/>
          <p:cNvSpPr/>
          <p:nvPr/>
        </p:nvSpPr>
        <p:spPr>
          <a:xfrm>
            <a:off x="8308375" y="742613"/>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2</a:t>
            </a:r>
            <a:endParaRPr sz="1000">
              <a:solidFill>
                <a:srgbClr val="1B308C"/>
              </a:solidFill>
            </a:endParaRPr>
          </a:p>
        </p:txBody>
      </p:sp>
      <p:sp>
        <p:nvSpPr>
          <p:cNvPr id="134" name="Google Shape;134;p20"/>
          <p:cNvSpPr/>
          <p:nvPr/>
        </p:nvSpPr>
        <p:spPr>
          <a:xfrm>
            <a:off x="5663050" y="4838463"/>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5</a:t>
            </a:r>
            <a:endParaRPr sz="1000">
              <a:solidFill>
                <a:srgbClr val="1B308C"/>
              </a:solidFill>
            </a:endParaRPr>
          </a:p>
        </p:txBody>
      </p:sp>
      <p:pic>
        <p:nvPicPr>
          <p:cNvPr id="135" name="Google Shape;135;p20"/>
          <p:cNvPicPr preferRelativeResize="0"/>
          <p:nvPr/>
        </p:nvPicPr>
        <p:blipFill>
          <a:blip r:embed="rId7">
            <a:alphaModFix/>
          </a:blip>
          <a:stretch>
            <a:fillRect/>
          </a:stretch>
        </p:blipFill>
        <p:spPr>
          <a:xfrm>
            <a:off x="5323090" y="9125"/>
            <a:ext cx="3798669" cy="5143499"/>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1"/>
          <p:cNvPicPr preferRelativeResize="0"/>
          <p:nvPr/>
        </p:nvPicPr>
        <p:blipFill>
          <a:blip r:embed="rId3">
            <a:alphaModFix/>
          </a:blip>
          <a:stretch>
            <a:fillRect/>
          </a:stretch>
        </p:blipFill>
        <p:spPr>
          <a:xfrm>
            <a:off x="5906350" y="1309500"/>
            <a:ext cx="3114624" cy="3665551"/>
          </a:xfrm>
          <a:prstGeom prst="rect">
            <a:avLst/>
          </a:prstGeom>
          <a:noFill/>
          <a:ln>
            <a:noFill/>
          </a:ln>
          <a:effectLst>
            <a:outerShdw blurRad="57150" rotWithShape="0" algn="bl" dir="5400000" dist="19050">
              <a:srgbClr val="000000">
                <a:alpha val="50000"/>
              </a:srgbClr>
            </a:outerShdw>
          </a:effectLst>
        </p:spPr>
      </p:pic>
      <p:pic>
        <p:nvPicPr>
          <p:cNvPr id="141" name="Google Shape;141;p21"/>
          <p:cNvPicPr preferRelativeResize="0"/>
          <p:nvPr/>
        </p:nvPicPr>
        <p:blipFill>
          <a:blip r:embed="rId4">
            <a:alphaModFix/>
          </a:blip>
          <a:stretch>
            <a:fillRect/>
          </a:stretch>
        </p:blipFill>
        <p:spPr>
          <a:xfrm>
            <a:off x="7477750" y="69975"/>
            <a:ext cx="1666250" cy="1544449"/>
          </a:xfrm>
          <a:prstGeom prst="rect">
            <a:avLst/>
          </a:prstGeom>
          <a:noFill/>
          <a:ln>
            <a:noFill/>
          </a:ln>
          <a:effectLst>
            <a:outerShdw blurRad="57150" rotWithShape="0" algn="bl" dir="5400000" dist="19050">
              <a:srgbClr val="000000">
                <a:alpha val="50000"/>
              </a:srgbClr>
            </a:outerShdw>
          </a:effectLst>
        </p:spPr>
      </p:pic>
      <p:sp>
        <p:nvSpPr>
          <p:cNvPr id="142" name="Google Shape;142;p21"/>
          <p:cNvSpPr txBox="1"/>
          <p:nvPr>
            <p:ph idx="1" type="subTitle"/>
          </p:nvPr>
        </p:nvSpPr>
        <p:spPr>
          <a:xfrm>
            <a:off x="198725" y="186275"/>
            <a:ext cx="51525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rgbClr val="C6A760"/>
                </a:solidFill>
                <a:latin typeface="Helvetica Neue"/>
                <a:ea typeface="Helvetica Neue"/>
                <a:cs typeface="Helvetica Neue"/>
                <a:sym typeface="Helvetica Neue"/>
              </a:rPr>
              <a:t>Automate Fees</a:t>
            </a:r>
            <a:endParaRPr b="1" sz="4300">
              <a:solidFill>
                <a:srgbClr val="C6A760"/>
              </a:solidFill>
              <a:latin typeface="Helvetica Neue"/>
              <a:ea typeface="Helvetica Neue"/>
              <a:cs typeface="Helvetica Neue"/>
              <a:sym typeface="Helvetica Neue"/>
            </a:endParaRPr>
          </a:p>
        </p:txBody>
      </p:sp>
      <p:sp>
        <p:nvSpPr>
          <p:cNvPr id="143" name="Google Shape;143;p21"/>
          <p:cNvSpPr txBox="1"/>
          <p:nvPr>
            <p:ph idx="1" type="subTitle"/>
          </p:nvPr>
        </p:nvSpPr>
        <p:spPr>
          <a:xfrm>
            <a:off x="198725" y="1170500"/>
            <a:ext cx="5608200" cy="541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2000">
                <a:solidFill>
                  <a:schemeClr val="dk1"/>
                </a:solidFill>
                <a:latin typeface="Lato"/>
                <a:ea typeface="Lato"/>
                <a:cs typeface="Lato"/>
                <a:sym typeface="Lato"/>
              </a:rPr>
              <a:t>Click on your name (top right) then click on My Default Costs.</a:t>
            </a:r>
            <a:endParaRPr b="1" sz="2000">
              <a:solidFill>
                <a:schemeClr val="dk1"/>
              </a:solidFill>
              <a:latin typeface="Lato"/>
              <a:ea typeface="Lato"/>
              <a:cs typeface="Lato"/>
              <a:sym typeface="Lato"/>
            </a:endParaRPr>
          </a:p>
          <a:p>
            <a:pPr indent="0" lvl="0" marL="457200" rtl="0" algn="l">
              <a:spcBef>
                <a:spcPts val="0"/>
              </a:spcBef>
              <a:spcAft>
                <a:spcPts val="0"/>
              </a:spcAft>
              <a:buNone/>
            </a:pPr>
            <a:r>
              <a:t/>
            </a:r>
            <a:endParaRPr b="1" sz="2000">
              <a:solidFill>
                <a:schemeClr val="dk1"/>
              </a:solidFill>
              <a:latin typeface="Lato"/>
              <a:ea typeface="Lato"/>
              <a:cs typeface="Lato"/>
              <a:sym typeface="Lato"/>
            </a:endParaRPr>
          </a:p>
          <a:p>
            <a:pPr indent="-361950" lvl="0" marL="457200" rtl="0" algn="l">
              <a:spcBef>
                <a:spcPts val="0"/>
              </a:spcBef>
              <a:spcAft>
                <a:spcPts val="0"/>
              </a:spcAft>
              <a:buClr>
                <a:schemeClr val="dk1"/>
              </a:buClr>
              <a:buSzPts val="2100"/>
              <a:buFont typeface="Comfortaa SemiBold"/>
              <a:buAutoNum type="arabicPeriod"/>
            </a:pPr>
            <a:r>
              <a:rPr b="1" lang="en" sz="2000">
                <a:solidFill>
                  <a:schemeClr val="dk1"/>
                </a:solidFill>
                <a:latin typeface="Lato"/>
                <a:ea typeface="Lato"/>
                <a:cs typeface="Lato"/>
                <a:sym typeface="Lato"/>
              </a:rPr>
              <a:t>My Costs</a:t>
            </a:r>
            <a:r>
              <a:rPr b="1" lang="en" sz="2000">
                <a:solidFill>
                  <a:schemeClr val="dk1"/>
                </a:solidFill>
                <a:latin typeface="Lato"/>
                <a:ea typeface="Lato"/>
                <a:cs typeface="Lato"/>
                <a:sym typeface="Lato"/>
              </a:rPr>
              <a:t> - Setup your:</a:t>
            </a:r>
            <a:endParaRPr b="1" sz="2000">
              <a:solidFill>
                <a:schemeClr val="dk1"/>
              </a:solidFill>
              <a:latin typeface="Lato"/>
              <a:ea typeface="Lato"/>
              <a:cs typeface="Lato"/>
              <a:sym typeface="Lato"/>
            </a:endParaRPr>
          </a:p>
          <a:p>
            <a:pPr indent="-361950" lvl="1" marL="914400" rtl="0" algn="l">
              <a:spcBef>
                <a:spcPts val="0"/>
              </a:spcBef>
              <a:spcAft>
                <a:spcPts val="0"/>
              </a:spcAft>
              <a:buClr>
                <a:schemeClr val="dk1"/>
              </a:buClr>
              <a:buSzPts val="2100"/>
              <a:buFont typeface="Comfortaa SemiBold"/>
              <a:buAutoNum type="alphaLcPeriod"/>
            </a:pPr>
            <a:r>
              <a:rPr b="1" lang="en" sz="2000">
                <a:solidFill>
                  <a:schemeClr val="dk1"/>
                </a:solidFill>
                <a:latin typeface="Lato"/>
                <a:ea typeface="Lato"/>
                <a:cs typeface="Lato"/>
                <a:sym typeface="Lato"/>
              </a:rPr>
              <a:t> personal commissions, </a:t>
            </a:r>
            <a:endParaRPr b="1" sz="2000">
              <a:solidFill>
                <a:schemeClr val="dk1"/>
              </a:solidFill>
              <a:latin typeface="Lato"/>
              <a:ea typeface="Lato"/>
              <a:cs typeface="Lato"/>
              <a:sym typeface="Lato"/>
            </a:endParaRPr>
          </a:p>
          <a:p>
            <a:pPr indent="-361950" lvl="1" marL="914400" rtl="0" algn="l">
              <a:spcBef>
                <a:spcPts val="0"/>
              </a:spcBef>
              <a:spcAft>
                <a:spcPts val="0"/>
              </a:spcAft>
              <a:buClr>
                <a:schemeClr val="dk1"/>
              </a:buClr>
              <a:buSzPts val="2100"/>
              <a:buFont typeface="Comfortaa SemiBold"/>
              <a:buAutoNum type="alphaLcPeriod"/>
            </a:pPr>
            <a:r>
              <a:rPr b="1" lang="en" sz="2000">
                <a:solidFill>
                  <a:schemeClr val="dk1"/>
                </a:solidFill>
                <a:latin typeface="Lato"/>
                <a:ea typeface="Lato"/>
                <a:cs typeface="Lato"/>
                <a:sym typeface="Lato"/>
              </a:rPr>
              <a:t>tax rates, insurance rates, </a:t>
            </a:r>
            <a:endParaRPr b="1" sz="2000">
              <a:solidFill>
                <a:schemeClr val="dk1"/>
              </a:solidFill>
              <a:latin typeface="Lato"/>
              <a:ea typeface="Lato"/>
              <a:cs typeface="Lato"/>
              <a:sym typeface="Lato"/>
            </a:endParaRPr>
          </a:p>
          <a:p>
            <a:pPr indent="-361950" lvl="1" marL="914400" rtl="0" algn="l">
              <a:spcBef>
                <a:spcPts val="0"/>
              </a:spcBef>
              <a:spcAft>
                <a:spcPts val="0"/>
              </a:spcAft>
              <a:buClr>
                <a:schemeClr val="dk1"/>
              </a:buClr>
              <a:buSzPts val="2100"/>
              <a:buFont typeface="Comfortaa SemiBold"/>
              <a:buAutoNum type="alphaLcPeriod"/>
            </a:pPr>
            <a:r>
              <a:rPr b="1" lang="en" sz="2000">
                <a:solidFill>
                  <a:schemeClr val="dk1"/>
                </a:solidFill>
                <a:latin typeface="Lato"/>
                <a:ea typeface="Lato"/>
                <a:cs typeface="Lato"/>
                <a:sym typeface="Lato"/>
              </a:rPr>
              <a:t>lender fees, </a:t>
            </a:r>
            <a:endParaRPr b="1" sz="2000">
              <a:solidFill>
                <a:schemeClr val="dk1"/>
              </a:solidFill>
              <a:latin typeface="Lato"/>
              <a:ea typeface="Lato"/>
              <a:cs typeface="Lato"/>
              <a:sym typeface="Lato"/>
            </a:endParaRPr>
          </a:p>
          <a:p>
            <a:pPr indent="-361950" lvl="1" marL="914400" rtl="0" algn="l">
              <a:spcBef>
                <a:spcPts val="0"/>
              </a:spcBef>
              <a:spcAft>
                <a:spcPts val="0"/>
              </a:spcAft>
              <a:buClr>
                <a:schemeClr val="dk1"/>
              </a:buClr>
              <a:buSzPts val="2100"/>
              <a:buFont typeface="Comfortaa SemiBold"/>
              <a:buAutoNum type="alphaLcPeriod"/>
            </a:pPr>
            <a:r>
              <a:rPr b="1" lang="en" sz="2000">
                <a:solidFill>
                  <a:schemeClr val="dk1"/>
                </a:solidFill>
                <a:latin typeface="Lato"/>
                <a:ea typeface="Lato"/>
                <a:cs typeface="Lato"/>
                <a:sym typeface="Lato"/>
              </a:rPr>
              <a:t>Additional seller and buyer expenses or credits</a:t>
            </a:r>
            <a:endParaRPr b="1" sz="2000">
              <a:solidFill>
                <a:schemeClr val="dk1"/>
              </a:solidFill>
              <a:latin typeface="Lato"/>
              <a:ea typeface="Lato"/>
              <a:cs typeface="Lato"/>
              <a:sym typeface="Lato"/>
            </a:endParaRPr>
          </a:p>
          <a:p>
            <a:pPr indent="0" lvl="0" marL="45720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rPr b="1" lang="en" sz="2000">
                <a:solidFill>
                  <a:schemeClr val="dk1"/>
                </a:solidFill>
                <a:latin typeface="Lato"/>
                <a:ea typeface="Lato"/>
                <a:cs typeface="Lato"/>
                <a:sym typeface="Lato"/>
              </a:rPr>
              <a:t>Guide: </a:t>
            </a:r>
            <a:r>
              <a:rPr b="1" lang="en" sz="2000" u="sng">
                <a:solidFill>
                  <a:schemeClr val="dk1"/>
                </a:solidFill>
                <a:latin typeface="Lato"/>
                <a:ea typeface="Lato"/>
                <a:cs typeface="Lato"/>
                <a:sym typeface="Lato"/>
                <a:hlinkClick r:id="rId5">
                  <a:extLst>
                    <a:ext uri="{A12FA001-AC4F-418D-AE19-62706E023703}">
                      <ahyp:hlinkClr val="tx"/>
                    </a:ext>
                  </a:extLst>
                </a:hlinkClick>
              </a:rPr>
              <a:t>Setting Default Costs</a:t>
            </a:r>
            <a:endParaRPr b="1" sz="2000">
              <a:solidFill>
                <a:schemeClr val="dk1"/>
              </a:solidFill>
              <a:latin typeface="Lato"/>
              <a:ea typeface="Lato"/>
              <a:cs typeface="Lato"/>
              <a:sym typeface="Lato"/>
            </a:endParaRPr>
          </a:p>
        </p:txBody>
      </p:sp>
      <p:sp>
        <p:nvSpPr>
          <p:cNvPr id="144" name="Google Shape;144;p21"/>
          <p:cNvSpPr/>
          <p:nvPr/>
        </p:nvSpPr>
        <p:spPr>
          <a:xfrm>
            <a:off x="318775" y="943800"/>
            <a:ext cx="2597100" cy="38400"/>
          </a:xfrm>
          <a:prstGeom prst="rect">
            <a:avLst/>
          </a:prstGeom>
          <a:solidFill>
            <a:srgbClr val="C6A760"/>
          </a:solidFill>
          <a:ln cap="flat" cmpd="sng" w="9525">
            <a:solidFill>
              <a:srgbClr val="1E23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p:nvPr/>
        </p:nvSpPr>
        <p:spPr>
          <a:xfrm>
            <a:off x="5542850" y="2758050"/>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3</a:t>
            </a:r>
            <a:endParaRPr sz="1000">
              <a:solidFill>
                <a:srgbClr val="1B308C"/>
              </a:solidFill>
            </a:endParaRPr>
          </a:p>
        </p:txBody>
      </p:sp>
      <p:sp>
        <p:nvSpPr>
          <p:cNvPr id="146" name="Google Shape;146;p21"/>
          <p:cNvSpPr/>
          <p:nvPr/>
        </p:nvSpPr>
        <p:spPr>
          <a:xfrm>
            <a:off x="7295450" y="4561450"/>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4</a:t>
            </a:r>
            <a:endParaRPr sz="1000">
              <a:solidFill>
                <a:srgbClr val="1B308C"/>
              </a:solidFill>
            </a:endParaRPr>
          </a:p>
        </p:txBody>
      </p:sp>
      <p:sp>
        <p:nvSpPr>
          <p:cNvPr id="147" name="Google Shape;147;p21"/>
          <p:cNvSpPr/>
          <p:nvPr/>
        </p:nvSpPr>
        <p:spPr>
          <a:xfrm>
            <a:off x="8321625" y="1020000"/>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2</a:t>
            </a:r>
            <a:endParaRPr sz="1000">
              <a:solidFill>
                <a:srgbClr val="1B308C"/>
              </a:solidFill>
            </a:endParaRPr>
          </a:p>
        </p:txBody>
      </p:sp>
      <p:sp>
        <p:nvSpPr>
          <p:cNvPr id="148" name="Google Shape;148;p21"/>
          <p:cNvSpPr/>
          <p:nvPr/>
        </p:nvSpPr>
        <p:spPr>
          <a:xfrm>
            <a:off x="8033875" y="103850"/>
            <a:ext cx="331800" cy="237000"/>
          </a:xfrm>
          <a:prstGeom prst="hexagon">
            <a:avLst>
              <a:gd fmla="val 0" name="adj"/>
              <a:gd fmla="val 115470" name="vf"/>
            </a:avLst>
          </a:prstGeom>
          <a:solidFill>
            <a:srgbClr val="AC944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B308C"/>
                </a:solidFill>
              </a:rPr>
              <a:t>1</a:t>
            </a:r>
            <a:endParaRPr sz="1000">
              <a:solidFill>
                <a:srgbClr val="1B308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