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omfortaa" panose="020B0604020202020204" charset="0"/>
      <p:regular r:id="rId20"/>
      <p:bold r:id="rId21"/>
    </p:embeddedFont>
    <p:embeddedFont>
      <p:font typeface="Helvetica Neue" panose="020B060402020202020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ato Black" panose="020F0502020204030203" pitchFamily="34" charset="0"/>
      <p:bold r:id="rId30"/>
      <p:boldItalic r:id="rId31"/>
    </p:embeddedFont>
    <p:embeddedFont>
      <p:font typeface="Montserrat" panose="00000500000000000000" pitchFamily="2" charset="0"/>
      <p:regular r:id="rId32"/>
      <p:bold r:id="rId33"/>
      <p:italic r:id="rId34"/>
      <p:boldItalic r:id="rId35"/>
    </p:embeddedFont>
    <p:embeddedFont>
      <p:font typeface="Raleway"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78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7d12c5798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07d12c579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7d12c5798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07d12c579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07d12c5798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07d12c579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07d12c579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07d12c579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662ba6b2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662ba6b2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62ba6b23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662ba6b2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7d12c5798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07d12c5798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07d12c5798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07d12c5798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6648f342c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6648f342c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6648f342c3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6648f342c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6648f342c3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6648f342c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7d12c5798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7d12c579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648f342c3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648f342c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648f342c3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648f342c3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648f342c3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6648f342c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bb6b38ff4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bb6b38ff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help.titlecapture.com/article/182-how-to-set-default-costs-in-your-profile"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help.titlecapture.com/article/75-how-do-i-generate-seller-netsheet-estimat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help.titlecapture.com/article/223-how-do-i-generate-a-buyers-estimate"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help.titlecapture.com/article/228-generating-saving-and-organizing-estimat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help.titlecapture.com/article/185-getting-started-with-titlecapture-for-real-estate-agents-lenders" TargetMode="External"/><Relationship Id="rId7" Type="http://schemas.openxmlformats.org/officeDocument/2006/relationships/hyperlink" Target="https://partnerslandservices.com/contact-u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artnerslandservices.com/about-us/" TargetMode="External"/><Relationship Id="rId5" Type="http://schemas.openxmlformats.org/officeDocument/2006/relationships/hyperlink" Target="https://partnerslandservices.com/team/" TargetMode="External"/><Relationship Id="rId4" Type="http://schemas.openxmlformats.org/officeDocument/2006/relationships/hyperlink" Target="https://help.titlecapture.com/category/42-titlecapture-faq" TargetMode="Externa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help.titlecapture.com/article/75-how-do-i-generate-seller-netsheet-estimate" TargetMode="External"/><Relationship Id="rId3" Type="http://schemas.openxmlformats.org/officeDocument/2006/relationships/hyperlink" Target="https://help.titlecapture.com/article/184-updating-your-profile" TargetMode="External"/><Relationship Id="rId7" Type="http://schemas.openxmlformats.org/officeDocument/2006/relationships/hyperlink" Target="https://help.titlecapture.com/article/223-how-do-i-generate-a-buyers-estimat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help.titlecapture.com/article/214-how-to-create-a-title-quote" TargetMode="External"/><Relationship Id="rId5" Type="http://schemas.openxmlformats.org/officeDocument/2006/relationships/hyperlink" Target="https://help.titlecapture.com/article/228-generating-saving-and-organizing-estimates" TargetMode="External"/><Relationship Id="rId4" Type="http://schemas.openxmlformats.org/officeDocument/2006/relationships/hyperlink" Target="https://help.titlecapture.com/article/182-how-to-set-default-costs-in-your-profil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rtnerslandservices.com/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RufbdCvzx5Y545csuI6P2qPlNEGRSnK8/view?usp=share_link"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help.titlecapture.com/article/71-accessing-titlecapture-from-your-mobile-device" TargetMode="External"/><Relationship Id="rId4" Type="http://schemas.openxmlformats.org/officeDocument/2006/relationships/hyperlink" Target="https://drive.google.com/file/d/1D9Ys-bDzrRpM2NL2fRCH7LM5MchPanuB/view?usp=share_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help.titlecapture.com/article/91-sharing-my-app-on-facebook-twitter-or-linkedin" TargetMode="External"/><Relationship Id="rId5" Type="http://schemas.openxmlformats.org/officeDocument/2006/relationships/hyperlink" Target="https://help.titlecapture.com/article/184-updating-your-profile"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8775" y="151200"/>
            <a:ext cx="4522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Welcome</a:t>
            </a:r>
            <a:endParaRPr sz="4300" b="1">
              <a:solidFill>
                <a:srgbClr val="3E4F92"/>
              </a:solidFill>
              <a:latin typeface="Helvetica Neue"/>
              <a:ea typeface="Helvetica Neue"/>
              <a:cs typeface="Helvetica Neue"/>
              <a:sym typeface="Helvetica Neue"/>
            </a:endParaRPr>
          </a:p>
        </p:txBody>
      </p:sp>
      <p:sp>
        <p:nvSpPr>
          <p:cNvPr id="55" name="Google Shape;55;p13"/>
          <p:cNvSpPr/>
          <p:nvPr/>
        </p:nvSpPr>
        <p:spPr>
          <a:xfrm>
            <a:off x="318775" y="9438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56" name="Google Shape;56;p13"/>
          <p:cNvSpPr txBox="1">
            <a:spLocks noGrp="1"/>
          </p:cNvSpPr>
          <p:nvPr>
            <p:ph type="subTitle" idx="1"/>
          </p:nvPr>
        </p:nvSpPr>
        <p:spPr>
          <a:xfrm>
            <a:off x="500525" y="3252225"/>
            <a:ext cx="4944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rgbClr val="3E4F92"/>
                </a:solidFill>
                <a:latin typeface="Lato Black"/>
                <a:ea typeface="Lato Black"/>
                <a:cs typeface="Lato Black"/>
                <a:sym typeface="Lato Black"/>
              </a:rPr>
              <a:t>App Showcase</a:t>
            </a:r>
            <a:endParaRPr sz="4300">
              <a:solidFill>
                <a:srgbClr val="3E4F92"/>
              </a:solidFill>
              <a:latin typeface="Lato Black"/>
              <a:ea typeface="Lato Black"/>
              <a:cs typeface="Lato Black"/>
              <a:sym typeface="Lato Black"/>
            </a:endParaRPr>
          </a:p>
        </p:txBody>
      </p:sp>
      <p:sp>
        <p:nvSpPr>
          <p:cNvPr id="57" name="Google Shape;57;p13"/>
          <p:cNvSpPr txBox="1">
            <a:spLocks noGrp="1"/>
          </p:cNvSpPr>
          <p:nvPr>
            <p:ph type="subTitle" idx="1"/>
          </p:nvPr>
        </p:nvSpPr>
        <p:spPr>
          <a:xfrm>
            <a:off x="500625" y="4137300"/>
            <a:ext cx="4944600" cy="792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300" b="1">
                <a:solidFill>
                  <a:schemeClr val="accent3"/>
                </a:solidFill>
                <a:latin typeface="Roboto"/>
                <a:ea typeface="Roboto"/>
                <a:cs typeface="Roboto"/>
                <a:sym typeface="Roboto"/>
              </a:rPr>
              <a:t>We’ll close on time, with no stress.</a:t>
            </a:r>
            <a:endParaRPr sz="2500">
              <a:solidFill>
                <a:schemeClr val="accent3"/>
              </a:solidFill>
              <a:highlight>
                <a:srgbClr val="FBFBFB"/>
              </a:highlight>
              <a:latin typeface="Raleway"/>
              <a:ea typeface="Raleway"/>
              <a:cs typeface="Raleway"/>
              <a:sym typeface="Raleway"/>
            </a:endParaRPr>
          </a:p>
        </p:txBody>
      </p:sp>
      <p:grpSp>
        <p:nvGrpSpPr>
          <p:cNvPr id="58" name="Google Shape;58;p13"/>
          <p:cNvGrpSpPr/>
          <p:nvPr/>
        </p:nvGrpSpPr>
        <p:grpSpPr>
          <a:xfrm>
            <a:off x="5426791" y="747344"/>
            <a:ext cx="3691106" cy="3937155"/>
            <a:chOff x="5783500" y="1289500"/>
            <a:chExt cx="3486451" cy="3775923"/>
          </a:xfrm>
        </p:grpSpPr>
        <p:grpSp>
          <p:nvGrpSpPr>
            <p:cNvPr id="59" name="Google Shape;59;p13"/>
            <p:cNvGrpSpPr/>
            <p:nvPr/>
          </p:nvGrpSpPr>
          <p:grpSpPr>
            <a:xfrm>
              <a:off x="5783500" y="1289500"/>
              <a:ext cx="3486451" cy="3775923"/>
              <a:chOff x="5962350" y="1213300"/>
              <a:chExt cx="3486451" cy="3775923"/>
            </a:xfrm>
          </p:grpSpPr>
          <p:pic>
            <p:nvPicPr>
              <p:cNvPr id="60" name="Google Shape;60;p13"/>
              <p:cNvPicPr preferRelativeResize="0"/>
              <p:nvPr/>
            </p:nvPicPr>
            <p:blipFill>
              <a:blip r:embed="rId3">
                <a:alphaModFix/>
              </a:blip>
              <a:stretch>
                <a:fillRect/>
              </a:stretch>
            </p:blipFill>
            <p:spPr>
              <a:xfrm>
                <a:off x="5962350" y="1213300"/>
                <a:ext cx="3486451" cy="3775923"/>
              </a:xfrm>
              <a:prstGeom prst="rect">
                <a:avLst/>
              </a:prstGeom>
              <a:noFill/>
              <a:ln>
                <a:noFill/>
              </a:ln>
            </p:spPr>
          </p:pic>
          <p:sp>
            <p:nvSpPr>
              <p:cNvPr id="61" name="Google Shape;61;p13"/>
              <p:cNvSpPr txBox="1"/>
              <p:nvPr/>
            </p:nvSpPr>
            <p:spPr>
              <a:xfrm>
                <a:off x="7722250" y="1524450"/>
                <a:ext cx="1233600" cy="14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400">
                    <a:solidFill>
                      <a:schemeClr val="dk1"/>
                    </a:solidFill>
                    <a:latin typeface="Lato"/>
                    <a:ea typeface="Lato"/>
                    <a:cs typeface="Lato"/>
                    <a:sym typeface="Lato"/>
                  </a:rPr>
                  <a:t>partnerslandservice.titlecapture.com</a:t>
                </a:r>
                <a:endParaRPr sz="500">
                  <a:solidFill>
                    <a:schemeClr val="dk1"/>
                  </a:solidFill>
                  <a:latin typeface="Lato"/>
                  <a:ea typeface="Lato"/>
                  <a:cs typeface="Lato"/>
                  <a:sym typeface="Lato"/>
                </a:endParaRPr>
              </a:p>
            </p:txBody>
          </p:sp>
        </p:grpSp>
        <p:sp>
          <p:nvSpPr>
            <p:cNvPr id="62" name="Google Shape;62;p13"/>
            <p:cNvSpPr txBox="1"/>
            <p:nvPr/>
          </p:nvSpPr>
          <p:spPr>
            <a:xfrm>
              <a:off x="6219350" y="1893000"/>
              <a:ext cx="1181100" cy="14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400">
                  <a:solidFill>
                    <a:schemeClr val="dk1"/>
                  </a:solidFill>
                  <a:latin typeface="Lato"/>
                  <a:ea typeface="Lato"/>
                  <a:cs typeface="Lato"/>
                  <a:sym typeface="Lato"/>
                </a:rPr>
                <a:t>partnerslandservice.titlecapture.com</a:t>
              </a:r>
              <a:endParaRPr sz="500" b="1">
                <a:solidFill>
                  <a:schemeClr val="lt1"/>
                </a:solidFill>
                <a:highlight>
                  <a:schemeClr val="dk2"/>
                </a:highlight>
                <a:latin typeface="Lato"/>
                <a:ea typeface="Lato"/>
                <a:cs typeface="Lato"/>
                <a:sym typeface="Lato"/>
              </a:endParaRPr>
            </a:p>
          </p:txBody>
        </p:sp>
      </p:grpSp>
      <p:pic>
        <p:nvPicPr>
          <p:cNvPr id="63" name="Google Shape;63;p13"/>
          <p:cNvPicPr preferRelativeResize="0"/>
          <p:nvPr/>
        </p:nvPicPr>
        <p:blipFill>
          <a:blip r:embed="rId4">
            <a:alphaModFix/>
          </a:blip>
          <a:stretch>
            <a:fillRect/>
          </a:stretch>
        </p:blipFill>
        <p:spPr>
          <a:xfrm>
            <a:off x="1189525" y="1134600"/>
            <a:ext cx="3682732" cy="196522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000"/>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3">
            <a:alphaModFix/>
          </a:blip>
          <a:srcRect b="-1409"/>
          <a:stretch/>
        </p:blipFill>
        <p:spPr>
          <a:xfrm>
            <a:off x="5806925" y="152400"/>
            <a:ext cx="3184676" cy="4882450"/>
          </a:xfrm>
          <a:prstGeom prst="rect">
            <a:avLst/>
          </a:prstGeom>
          <a:noFill/>
          <a:ln>
            <a:noFill/>
          </a:ln>
          <a:effectLst>
            <a:outerShdw blurRad="57150" dist="19050" dir="5400000" algn="bl" rotWithShape="0">
              <a:srgbClr val="000000">
                <a:alpha val="50000"/>
              </a:srgbClr>
            </a:outerShdw>
          </a:effectLst>
        </p:spPr>
      </p:pic>
      <p:pic>
        <p:nvPicPr>
          <p:cNvPr id="149" name="Google Shape;149;p22"/>
          <p:cNvPicPr preferRelativeResize="0"/>
          <p:nvPr/>
        </p:nvPicPr>
        <p:blipFill>
          <a:blip r:embed="rId4">
            <a:alphaModFix/>
          </a:blip>
          <a:stretch>
            <a:fillRect/>
          </a:stretch>
        </p:blipFill>
        <p:spPr>
          <a:xfrm>
            <a:off x="7356552" y="0"/>
            <a:ext cx="1787447" cy="1711700"/>
          </a:xfrm>
          <a:prstGeom prst="rect">
            <a:avLst/>
          </a:prstGeom>
          <a:noFill/>
          <a:ln>
            <a:noFill/>
          </a:ln>
          <a:effectLst>
            <a:outerShdw blurRad="57150" dist="19050" dir="5400000" algn="bl" rotWithShape="0">
              <a:srgbClr val="000000">
                <a:alpha val="50000"/>
              </a:srgbClr>
            </a:outerShdw>
          </a:effectLst>
        </p:spPr>
      </p:pic>
      <p:sp>
        <p:nvSpPr>
          <p:cNvPr id="150" name="Google Shape;150;p22"/>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Automate Fees</a:t>
            </a:r>
            <a:endParaRPr sz="4300" b="1">
              <a:solidFill>
                <a:srgbClr val="3E4F92"/>
              </a:solidFill>
              <a:latin typeface="Helvetica Neue"/>
              <a:ea typeface="Helvetica Neue"/>
              <a:cs typeface="Helvetica Neue"/>
              <a:sym typeface="Helvetica Neue"/>
            </a:endParaRPr>
          </a:p>
        </p:txBody>
      </p:sp>
      <p:sp>
        <p:nvSpPr>
          <p:cNvPr id="151" name="Google Shape;151;p22"/>
          <p:cNvSpPr txBox="1">
            <a:spLocks noGrp="1"/>
          </p:cNvSpPr>
          <p:nvPr>
            <p:ph type="subTitle" idx="1"/>
          </p:nvPr>
        </p:nvSpPr>
        <p:spPr>
          <a:xfrm>
            <a:off x="198725" y="1170500"/>
            <a:ext cx="5608200" cy="54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000" b="1">
                <a:solidFill>
                  <a:srgbClr val="3E4F92"/>
                </a:solidFill>
                <a:latin typeface="Lato"/>
                <a:ea typeface="Lato"/>
                <a:cs typeface="Lato"/>
                <a:sym typeface="Lato"/>
              </a:rPr>
              <a:t>Click on your name (top right) then click on My Default Costs.</a:t>
            </a:r>
            <a:endParaRPr sz="2000" b="1">
              <a:solidFill>
                <a:srgbClr val="3E4F92"/>
              </a:solidFill>
              <a:latin typeface="Lato"/>
              <a:ea typeface="Lato"/>
              <a:cs typeface="Lato"/>
              <a:sym typeface="Lato"/>
            </a:endParaRPr>
          </a:p>
          <a:p>
            <a:pPr marL="457200" lvl="0" indent="0" algn="l" rtl="0">
              <a:spcBef>
                <a:spcPts val="0"/>
              </a:spcBef>
              <a:spcAft>
                <a:spcPts val="0"/>
              </a:spcAft>
              <a:buNone/>
            </a:pPr>
            <a:endParaRPr sz="2000" b="1">
              <a:solidFill>
                <a:srgbClr val="3E4F92"/>
              </a:solidFill>
              <a:latin typeface="Lato"/>
              <a:ea typeface="Lato"/>
              <a:cs typeface="Lato"/>
              <a:sym typeface="Lato"/>
            </a:endParaRPr>
          </a:p>
          <a:p>
            <a:pPr marL="457200" lvl="0" indent="-361950" algn="l" rtl="0">
              <a:spcBef>
                <a:spcPts val="0"/>
              </a:spcBef>
              <a:spcAft>
                <a:spcPts val="0"/>
              </a:spcAft>
              <a:buClr>
                <a:srgbClr val="3E4F92"/>
              </a:buClr>
              <a:buSzPts val="2100"/>
              <a:buFont typeface="Comfortaa SemiBold"/>
              <a:buAutoNum type="arabicPeriod"/>
            </a:pPr>
            <a:r>
              <a:rPr lang="en" sz="2000" b="1">
                <a:solidFill>
                  <a:srgbClr val="3E4F92"/>
                </a:solidFill>
                <a:latin typeface="Lato"/>
                <a:ea typeface="Lato"/>
                <a:cs typeface="Lato"/>
                <a:sym typeface="Lato"/>
              </a:rPr>
              <a:t>My Costs - Setup your:</a:t>
            </a:r>
            <a:endParaRPr sz="2000" b="1">
              <a:solidFill>
                <a:srgbClr val="3E4F92"/>
              </a:solidFill>
              <a:latin typeface="Lato"/>
              <a:ea typeface="Lato"/>
              <a:cs typeface="Lato"/>
              <a:sym typeface="Lato"/>
            </a:endParaRPr>
          </a:p>
          <a:p>
            <a:pPr marL="914400" lvl="1" indent="-361950" algn="l" rtl="0">
              <a:spcBef>
                <a:spcPts val="0"/>
              </a:spcBef>
              <a:spcAft>
                <a:spcPts val="0"/>
              </a:spcAft>
              <a:buClr>
                <a:srgbClr val="3E4F92"/>
              </a:buClr>
              <a:buSzPts val="2100"/>
              <a:buFont typeface="Comfortaa SemiBold"/>
              <a:buAutoNum type="alphaLcPeriod"/>
            </a:pPr>
            <a:r>
              <a:rPr lang="en" sz="2000" b="1">
                <a:solidFill>
                  <a:srgbClr val="3E4F92"/>
                </a:solidFill>
                <a:latin typeface="Lato"/>
                <a:ea typeface="Lato"/>
                <a:cs typeface="Lato"/>
                <a:sym typeface="Lato"/>
              </a:rPr>
              <a:t> personal commissions, </a:t>
            </a:r>
            <a:endParaRPr sz="2000" b="1">
              <a:solidFill>
                <a:srgbClr val="3E4F92"/>
              </a:solidFill>
              <a:latin typeface="Lato"/>
              <a:ea typeface="Lato"/>
              <a:cs typeface="Lato"/>
              <a:sym typeface="Lato"/>
            </a:endParaRPr>
          </a:p>
          <a:p>
            <a:pPr marL="914400" lvl="1" indent="-361950" algn="l" rtl="0">
              <a:spcBef>
                <a:spcPts val="0"/>
              </a:spcBef>
              <a:spcAft>
                <a:spcPts val="0"/>
              </a:spcAft>
              <a:buClr>
                <a:srgbClr val="3E4F92"/>
              </a:buClr>
              <a:buSzPts val="2100"/>
              <a:buFont typeface="Comfortaa SemiBold"/>
              <a:buAutoNum type="alphaLcPeriod"/>
            </a:pPr>
            <a:r>
              <a:rPr lang="en" sz="2000" b="1">
                <a:solidFill>
                  <a:srgbClr val="3E4F92"/>
                </a:solidFill>
                <a:latin typeface="Lato"/>
                <a:ea typeface="Lato"/>
                <a:cs typeface="Lato"/>
                <a:sym typeface="Lato"/>
              </a:rPr>
              <a:t>tax rates, insurance rates, </a:t>
            </a:r>
            <a:endParaRPr sz="2000" b="1">
              <a:solidFill>
                <a:srgbClr val="3E4F92"/>
              </a:solidFill>
              <a:latin typeface="Lato"/>
              <a:ea typeface="Lato"/>
              <a:cs typeface="Lato"/>
              <a:sym typeface="Lato"/>
            </a:endParaRPr>
          </a:p>
          <a:p>
            <a:pPr marL="914400" lvl="1" indent="-361950" algn="l" rtl="0">
              <a:spcBef>
                <a:spcPts val="0"/>
              </a:spcBef>
              <a:spcAft>
                <a:spcPts val="0"/>
              </a:spcAft>
              <a:buClr>
                <a:srgbClr val="3E4F92"/>
              </a:buClr>
              <a:buSzPts val="2100"/>
              <a:buFont typeface="Comfortaa SemiBold"/>
              <a:buAutoNum type="alphaLcPeriod"/>
            </a:pPr>
            <a:r>
              <a:rPr lang="en" sz="2000" b="1">
                <a:solidFill>
                  <a:srgbClr val="3E4F92"/>
                </a:solidFill>
                <a:latin typeface="Lato"/>
                <a:ea typeface="Lato"/>
                <a:cs typeface="Lato"/>
                <a:sym typeface="Lato"/>
              </a:rPr>
              <a:t>lender fees, </a:t>
            </a:r>
            <a:endParaRPr sz="2000" b="1">
              <a:solidFill>
                <a:srgbClr val="3E4F92"/>
              </a:solidFill>
              <a:latin typeface="Lato"/>
              <a:ea typeface="Lato"/>
              <a:cs typeface="Lato"/>
              <a:sym typeface="Lato"/>
            </a:endParaRPr>
          </a:p>
          <a:p>
            <a:pPr marL="914400" lvl="1" indent="-361950" algn="l" rtl="0">
              <a:spcBef>
                <a:spcPts val="0"/>
              </a:spcBef>
              <a:spcAft>
                <a:spcPts val="0"/>
              </a:spcAft>
              <a:buClr>
                <a:srgbClr val="3E4F92"/>
              </a:buClr>
              <a:buSzPts val="2100"/>
              <a:buFont typeface="Comfortaa SemiBold"/>
              <a:buAutoNum type="alphaLcPeriod"/>
            </a:pPr>
            <a:r>
              <a:rPr lang="en" sz="2000" b="1">
                <a:solidFill>
                  <a:srgbClr val="3E4F92"/>
                </a:solidFill>
                <a:latin typeface="Lato"/>
                <a:ea typeface="Lato"/>
                <a:cs typeface="Lato"/>
                <a:sym typeface="Lato"/>
              </a:rPr>
              <a:t>Additional seller and buyer expenses or credits</a:t>
            </a:r>
            <a:endParaRPr sz="2000" b="1">
              <a:solidFill>
                <a:srgbClr val="3E4F92"/>
              </a:solidFill>
              <a:latin typeface="Lato"/>
              <a:ea typeface="Lato"/>
              <a:cs typeface="Lato"/>
              <a:sym typeface="Lato"/>
            </a:endParaRPr>
          </a:p>
          <a:p>
            <a:pPr marL="457200" lvl="0" indent="0" algn="l" rtl="0">
              <a:spcBef>
                <a:spcPts val="0"/>
              </a:spcBef>
              <a:spcAft>
                <a:spcPts val="0"/>
              </a:spcAft>
              <a:buNone/>
            </a:pPr>
            <a:endParaRPr sz="2000" b="1">
              <a:solidFill>
                <a:srgbClr val="3E4F92"/>
              </a:solidFill>
              <a:latin typeface="Lato"/>
              <a:ea typeface="Lato"/>
              <a:cs typeface="Lato"/>
              <a:sym typeface="Lato"/>
            </a:endParaRPr>
          </a:p>
          <a:p>
            <a:pPr marL="0" lvl="0" indent="0" algn="l" rtl="0">
              <a:spcBef>
                <a:spcPts val="0"/>
              </a:spcBef>
              <a:spcAft>
                <a:spcPts val="0"/>
              </a:spcAft>
              <a:buNone/>
            </a:pPr>
            <a:endParaRPr sz="2000" b="1">
              <a:solidFill>
                <a:srgbClr val="3E4F92"/>
              </a:solidFill>
              <a:latin typeface="Lato"/>
              <a:ea typeface="Lato"/>
              <a:cs typeface="Lato"/>
              <a:sym typeface="Lato"/>
            </a:endParaRPr>
          </a:p>
          <a:p>
            <a:pPr marL="0" lvl="0" indent="0" algn="l" rtl="0">
              <a:spcBef>
                <a:spcPts val="0"/>
              </a:spcBef>
              <a:spcAft>
                <a:spcPts val="0"/>
              </a:spcAft>
              <a:buNone/>
            </a:pPr>
            <a:r>
              <a:rPr lang="en" sz="2000" b="1">
                <a:solidFill>
                  <a:srgbClr val="3E4F92"/>
                </a:solidFill>
                <a:latin typeface="Lato"/>
                <a:ea typeface="Lato"/>
                <a:cs typeface="Lato"/>
                <a:sym typeface="Lato"/>
              </a:rPr>
              <a:t>Guide: </a:t>
            </a:r>
            <a:r>
              <a:rPr lang="en" sz="2000" b="1" u="sng">
                <a:solidFill>
                  <a:srgbClr val="3E4F92"/>
                </a:solidFill>
                <a:latin typeface="Lato"/>
                <a:ea typeface="Lato"/>
                <a:cs typeface="Lato"/>
                <a:sym typeface="Lato"/>
                <a:hlinkClick r:id="rId5">
                  <a:extLst>
                    <a:ext uri="{A12FA001-AC4F-418D-AE19-62706E023703}">
                      <ahyp:hlinkClr xmlns:ahyp="http://schemas.microsoft.com/office/drawing/2018/hyperlinkcolor" val="tx"/>
                    </a:ext>
                  </a:extLst>
                </a:hlinkClick>
              </a:rPr>
              <a:t>Setting Default Costs</a:t>
            </a:r>
            <a:endParaRPr sz="2000" b="1">
              <a:solidFill>
                <a:srgbClr val="3E4F92"/>
              </a:solidFill>
              <a:latin typeface="Lato"/>
              <a:ea typeface="Lato"/>
              <a:cs typeface="Lato"/>
              <a:sym typeface="Lato"/>
            </a:endParaRPr>
          </a:p>
        </p:txBody>
      </p:sp>
      <p:sp>
        <p:nvSpPr>
          <p:cNvPr id="152" name="Google Shape;152;p22"/>
          <p:cNvSpPr/>
          <p:nvPr/>
        </p:nvSpPr>
        <p:spPr>
          <a:xfrm>
            <a:off x="318775" y="943800"/>
            <a:ext cx="2597100" cy="38400"/>
          </a:xfrm>
          <a:prstGeom prst="rect">
            <a:avLst/>
          </a:prstGeom>
          <a:solidFill>
            <a:srgbClr val="F6961D"/>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a:off x="5542850" y="245325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3</a:t>
            </a:r>
            <a:endParaRPr sz="1000">
              <a:solidFill>
                <a:srgbClr val="1B308C"/>
              </a:solidFill>
            </a:endParaRPr>
          </a:p>
        </p:txBody>
      </p:sp>
      <p:sp>
        <p:nvSpPr>
          <p:cNvPr id="154" name="Google Shape;154;p22"/>
          <p:cNvSpPr/>
          <p:nvPr/>
        </p:nvSpPr>
        <p:spPr>
          <a:xfrm>
            <a:off x="6914450" y="463765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4</a:t>
            </a:r>
            <a:endParaRPr sz="1000">
              <a:solidFill>
                <a:srgbClr val="1B308C"/>
              </a:solidFill>
            </a:endParaRPr>
          </a:p>
        </p:txBody>
      </p:sp>
      <p:sp>
        <p:nvSpPr>
          <p:cNvPr id="155" name="Google Shape;155;p22"/>
          <p:cNvSpPr/>
          <p:nvPr/>
        </p:nvSpPr>
        <p:spPr>
          <a:xfrm>
            <a:off x="7396475" y="232525"/>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1</a:t>
            </a:r>
            <a:endParaRPr sz="1000">
              <a:solidFill>
                <a:srgbClr val="1B308C"/>
              </a:solidFill>
            </a:endParaRPr>
          </a:p>
        </p:txBody>
      </p:sp>
      <p:sp>
        <p:nvSpPr>
          <p:cNvPr id="156" name="Google Shape;156;p22"/>
          <p:cNvSpPr/>
          <p:nvPr/>
        </p:nvSpPr>
        <p:spPr>
          <a:xfrm>
            <a:off x="8321625" y="109620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2</a:t>
            </a:r>
            <a:endParaRPr sz="1000">
              <a:solidFill>
                <a:srgbClr val="1B308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3"/>
          <p:cNvPicPr preferRelativeResize="0"/>
          <p:nvPr/>
        </p:nvPicPr>
        <p:blipFill>
          <a:blip r:embed="rId3">
            <a:alphaModFix/>
          </a:blip>
          <a:stretch>
            <a:fillRect/>
          </a:stretch>
        </p:blipFill>
        <p:spPr>
          <a:xfrm>
            <a:off x="6996100" y="126150"/>
            <a:ext cx="1274150" cy="294025"/>
          </a:xfrm>
          <a:prstGeom prst="rect">
            <a:avLst/>
          </a:prstGeom>
          <a:noFill/>
          <a:ln>
            <a:noFill/>
          </a:ln>
          <a:effectLst>
            <a:outerShdw blurRad="57150" dist="19050" dir="5400000" algn="bl" rotWithShape="0">
              <a:srgbClr val="000000">
                <a:alpha val="50000"/>
              </a:srgbClr>
            </a:outerShdw>
          </a:effectLst>
        </p:spPr>
      </p:pic>
      <p:sp>
        <p:nvSpPr>
          <p:cNvPr id="162" name="Google Shape;162;p23"/>
          <p:cNvSpPr/>
          <p:nvPr/>
        </p:nvSpPr>
        <p:spPr>
          <a:xfrm>
            <a:off x="0" y="0"/>
            <a:ext cx="59625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Seller’s Net Sheet</a:t>
            </a:r>
            <a:endParaRPr sz="4300" b="1">
              <a:solidFill>
                <a:srgbClr val="3E4F92"/>
              </a:solidFill>
              <a:latin typeface="Helvetica Neue"/>
              <a:ea typeface="Helvetica Neue"/>
              <a:cs typeface="Helvetica Neue"/>
              <a:sym typeface="Helvetica Neue"/>
            </a:endParaRPr>
          </a:p>
        </p:txBody>
      </p:sp>
      <p:sp>
        <p:nvSpPr>
          <p:cNvPr id="164" name="Google Shape;164;p23"/>
          <p:cNvSpPr txBox="1">
            <a:spLocks noGrp="1"/>
          </p:cNvSpPr>
          <p:nvPr>
            <p:ph type="subTitle" idx="1"/>
          </p:nvPr>
        </p:nvSpPr>
        <p:spPr>
          <a:xfrm>
            <a:off x="198725" y="1170500"/>
            <a:ext cx="5608200" cy="54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000" b="1">
                <a:solidFill>
                  <a:srgbClr val="3E4F92"/>
                </a:solidFill>
                <a:latin typeface="Lato"/>
                <a:ea typeface="Lato"/>
                <a:cs typeface="Lato"/>
                <a:sym typeface="Lato"/>
              </a:rPr>
              <a:t>Click on the New Estimate Tab on the left to generate our amazing Seller Net Sheet!</a:t>
            </a:r>
            <a:endParaRPr sz="2000" b="1">
              <a:solidFill>
                <a:srgbClr val="3E4F92"/>
              </a:solidFill>
              <a:latin typeface="Lato"/>
              <a:ea typeface="Lato"/>
              <a:cs typeface="Lato"/>
              <a:sym typeface="Lato"/>
            </a:endParaRPr>
          </a:p>
          <a:p>
            <a:pPr marL="457200" lvl="0" indent="0" algn="l" rtl="0">
              <a:spcBef>
                <a:spcPts val="0"/>
              </a:spcBef>
              <a:spcAft>
                <a:spcPts val="0"/>
              </a:spcAft>
              <a:buNone/>
            </a:pPr>
            <a:endParaRPr sz="2000" b="1">
              <a:solidFill>
                <a:srgbClr val="3E4F92"/>
              </a:solidFill>
              <a:latin typeface="Lato"/>
              <a:ea typeface="Lato"/>
              <a:cs typeface="Lato"/>
              <a:sym typeface="Lato"/>
            </a:endParaRPr>
          </a:p>
          <a:p>
            <a:pPr marL="457200" lvl="0" indent="-361950" algn="l" rtl="0">
              <a:spcBef>
                <a:spcPts val="0"/>
              </a:spcBef>
              <a:spcAft>
                <a:spcPts val="0"/>
              </a:spcAft>
              <a:buClr>
                <a:srgbClr val="3E4F92"/>
              </a:buClr>
              <a:buSzPts val="2100"/>
              <a:buFont typeface="Comfortaa SemiBold"/>
              <a:buAutoNum type="arabicPeriod"/>
            </a:pPr>
            <a:r>
              <a:rPr lang="en" sz="2000" b="1">
                <a:solidFill>
                  <a:srgbClr val="3E4F92"/>
                </a:solidFill>
                <a:latin typeface="Lato"/>
                <a:ea typeface="Lato"/>
                <a:cs typeface="Lato"/>
                <a:sym typeface="Lato"/>
              </a:rPr>
              <a:t>Seller Net Sheet - Plug and Play, allows you to go back easily using our Edit button if you need changes. Email it to your clients or Download its PDF version and attach to your emails. Feel free to even add our Flyers which are perfect for promoting your services and add value to your sellers.</a:t>
            </a:r>
            <a:endParaRPr sz="2000" b="1">
              <a:solidFill>
                <a:srgbClr val="3E4F92"/>
              </a:solidFill>
              <a:latin typeface="Lato"/>
              <a:ea typeface="Lato"/>
              <a:cs typeface="Lato"/>
              <a:sym typeface="Lato"/>
            </a:endParaRPr>
          </a:p>
          <a:p>
            <a:pPr marL="0" lvl="0" indent="0" algn="l" rtl="0">
              <a:spcBef>
                <a:spcPts val="0"/>
              </a:spcBef>
              <a:spcAft>
                <a:spcPts val="0"/>
              </a:spcAft>
              <a:buNone/>
            </a:pPr>
            <a:endParaRPr sz="2000" b="1">
              <a:solidFill>
                <a:srgbClr val="3E4F92"/>
              </a:solidFill>
              <a:latin typeface="Lato"/>
              <a:ea typeface="Lato"/>
              <a:cs typeface="Lato"/>
              <a:sym typeface="Lato"/>
            </a:endParaRPr>
          </a:p>
          <a:p>
            <a:pPr marL="0" lvl="0" indent="0" algn="l" rtl="0">
              <a:spcBef>
                <a:spcPts val="0"/>
              </a:spcBef>
              <a:spcAft>
                <a:spcPts val="0"/>
              </a:spcAft>
              <a:buNone/>
            </a:pPr>
            <a:r>
              <a:rPr lang="en" sz="2000" b="1">
                <a:solidFill>
                  <a:srgbClr val="3E4F92"/>
                </a:solidFill>
                <a:latin typeface="Lato"/>
                <a:ea typeface="Lato"/>
                <a:cs typeface="Lato"/>
                <a:sym typeface="Lato"/>
              </a:rPr>
              <a:t>Guide: </a:t>
            </a:r>
            <a:r>
              <a:rPr lang="en" sz="2000" b="1" u="sng">
                <a:solidFill>
                  <a:srgbClr val="3E4F92"/>
                </a:solidFill>
                <a:latin typeface="Lato"/>
                <a:ea typeface="Lato"/>
                <a:cs typeface="Lato"/>
                <a:sym typeface="Lato"/>
                <a:hlinkClick r:id="rId4">
                  <a:extLst>
                    <a:ext uri="{A12FA001-AC4F-418D-AE19-62706E023703}">
                      <ahyp:hlinkClr xmlns:ahyp="http://schemas.microsoft.com/office/drawing/2018/hyperlinkcolor" val="tx"/>
                    </a:ext>
                  </a:extLst>
                </a:hlinkClick>
              </a:rPr>
              <a:t>Generating Seller Net Sheets</a:t>
            </a:r>
            <a:endParaRPr sz="2000" b="1">
              <a:solidFill>
                <a:srgbClr val="3E4F92"/>
              </a:solidFill>
              <a:latin typeface="Lato"/>
              <a:ea typeface="Lato"/>
              <a:cs typeface="Lato"/>
              <a:sym typeface="Lato"/>
            </a:endParaRPr>
          </a:p>
        </p:txBody>
      </p:sp>
      <p:sp>
        <p:nvSpPr>
          <p:cNvPr id="165" name="Google Shape;165;p23"/>
          <p:cNvSpPr/>
          <p:nvPr/>
        </p:nvSpPr>
        <p:spPr>
          <a:xfrm>
            <a:off x="318775" y="9438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3"/>
          <p:cNvPicPr preferRelativeResize="0"/>
          <p:nvPr/>
        </p:nvPicPr>
        <p:blipFill>
          <a:blip r:embed="rId5">
            <a:alphaModFix/>
          </a:blip>
          <a:stretch>
            <a:fillRect/>
          </a:stretch>
        </p:blipFill>
        <p:spPr>
          <a:xfrm>
            <a:off x="7032375" y="313075"/>
            <a:ext cx="1196350" cy="598175"/>
          </a:xfrm>
          <a:prstGeom prst="rect">
            <a:avLst/>
          </a:prstGeom>
          <a:noFill/>
          <a:ln>
            <a:noFill/>
          </a:ln>
          <a:effectLst>
            <a:outerShdw blurRad="57150" dist="19050" dir="5400000" algn="bl" rotWithShape="0">
              <a:srgbClr val="000000">
                <a:alpha val="50000"/>
              </a:srgbClr>
            </a:outerShdw>
          </a:effectLst>
        </p:spPr>
      </p:pic>
      <p:sp>
        <p:nvSpPr>
          <p:cNvPr id="167" name="Google Shape;167;p23"/>
          <p:cNvSpPr/>
          <p:nvPr/>
        </p:nvSpPr>
        <p:spPr>
          <a:xfrm>
            <a:off x="6570125" y="9843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1</a:t>
            </a:r>
            <a:endParaRPr sz="1000">
              <a:solidFill>
                <a:srgbClr val="1B308C"/>
              </a:solidFill>
            </a:endParaRPr>
          </a:p>
        </p:txBody>
      </p:sp>
      <p:sp>
        <p:nvSpPr>
          <p:cNvPr id="168" name="Google Shape;168;p23"/>
          <p:cNvSpPr/>
          <p:nvPr/>
        </p:nvSpPr>
        <p:spPr>
          <a:xfrm>
            <a:off x="8131150" y="420163"/>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2</a:t>
            </a:r>
            <a:endParaRPr sz="1000">
              <a:solidFill>
                <a:srgbClr val="1B308C"/>
              </a:solidFill>
            </a:endParaRPr>
          </a:p>
        </p:txBody>
      </p:sp>
      <p:pic>
        <p:nvPicPr>
          <p:cNvPr id="169" name="Google Shape;169;p23"/>
          <p:cNvPicPr preferRelativeResize="0"/>
          <p:nvPr/>
        </p:nvPicPr>
        <p:blipFill>
          <a:blip r:embed="rId6">
            <a:alphaModFix/>
          </a:blip>
          <a:stretch>
            <a:fillRect/>
          </a:stretch>
        </p:blipFill>
        <p:spPr>
          <a:xfrm>
            <a:off x="5806925" y="1045350"/>
            <a:ext cx="3184649" cy="3999551"/>
          </a:xfrm>
          <a:prstGeom prst="rect">
            <a:avLst/>
          </a:prstGeom>
          <a:noFill/>
          <a:ln>
            <a:noFill/>
          </a:ln>
          <a:effectLst>
            <a:outerShdw blurRad="57150" dist="19050" dir="5400000" algn="bl" rotWithShape="0">
              <a:srgbClr val="000000">
                <a:alpha val="50000"/>
              </a:srgbClr>
            </a:outerShdw>
          </a:effectLst>
        </p:spPr>
      </p:pic>
      <p:sp>
        <p:nvSpPr>
          <p:cNvPr id="170" name="Google Shape;170;p23"/>
          <p:cNvSpPr/>
          <p:nvPr/>
        </p:nvSpPr>
        <p:spPr>
          <a:xfrm>
            <a:off x="5630700" y="98218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1B308C"/>
                </a:solidFill>
              </a:rPr>
              <a:t>3</a:t>
            </a:r>
            <a:endParaRPr sz="1000">
              <a:solidFill>
                <a:srgbClr val="1B308C"/>
              </a:solidFill>
            </a:endParaRPr>
          </a:p>
        </p:txBody>
      </p:sp>
      <p:sp>
        <p:nvSpPr>
          <p:cNvPr id="171" name="Google Shape;171;p23"/>
          <p:cNvSpPr/>
          <p:nvPr/>
        </p:nvSpPr>
        <p:spPr>
          <a:xfrm>
            <a:off x="6832975" y="474478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1B308C"/>
                </a:solidFill>
              </a:rPr>
              <a:t>4</a:t>
            </a:r>
            <a:endParaRPr sz="1000">
              <a:solidFill>
                <a:srgbClr val="1B308C"/>
              </a:solidFill>
            </a:endParaRPr>
          </a:p>
        </p:txBody>
      </p:sp>
      <p:pic>
        <p:nvPicPr>
          <p:cNvPr id="172" name="Google Shape;172;p23"/>
          <p:cNvPicPr preferRelativeResize="0"/>
          <p:nvPr/>
        </p:nvPicPr>
        <p:blipFill>
          <a:blip r:embed="rId7">
            <a:alphaModFix/>
          </a:blip>
          <a:stretch>
            <a:fillRect/>
          </a:stretch>
        </p:blipFill>
        <p:spPr>
          <a:xfrm>
            <a:off x="5806925" y="62075"/>
            <a:ext cx="3346025" cy="501934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4"/>
          <p:cNvPicPr preferRelativeResize="0"/>
          <p:nvPr/>
        </p:nvPicPr>
        <p:blipFill>
          <a:blip r:embed="rId3">
            <a:alphaModFix/>
          </a:blip>
          <a:stretch>
            <a:fillRect/>
          </a:stretch>
        </p:blipFill>
        <p:spPr>
          <a:xfrm>
            <a:off x="6768850" y="149600"/>
            <a:ext cx="1274150" cy="294025"/>
          </a:xfrm>
          <a:prstGeom prst="rect">
            <a:avLst/>
          </a:prstGeom>
          <a:noFill/>
          <a:ln>
            <a:noFill/>
          </a:ln>
        </p:spPr>
      </p:pic>
      <p:pic>
        <p:nvPicPr>
          <p:cNvPr id="178" name="Google Shape;178;p24"/>
          <p:cNvPicPr preferRelativeResize="0"/>
          <p:nvPr/>
        </p:nvPicPr>
        <p:blipFill>
          <a:blip r:embed="rId4">
            <a:alphaModFix/>
          </a:blip>
          <a:stretch>
            <a:fillRect/>
          </a:stretch>
        </p:blipFill>
        <p:spPr>
          <a:xfrm>
            <a:off x="5777650" y="1142650"/>
            <a:ext cx="3237649" cy="3939601"/>
          </a:xfrm>
          <a:prstGeom prst="rect">
            <a:avLst/>
          </a:prstGeom>
          <a:noFill/>
          <a:ln>
            <a:noFill/>
          </a:ln>
          <a:effectLst>
            <a:outerShdw blurRad="57150" dist="19050" dir="5400000" algn="bl" rotWithShape="0">
              <a:srgbClr val="000000">
                <a:alpha val="50000"/>
              </a:srgbClr>
            </a:outerShdw>
          </a:effectLst>
        </p:spPr>
      </p:pic>
      <p:sp>
        <p:nvSpPr>
          <p:cNvPr id="179" name="Google Shape;179;p24"/>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Buyer’s Estimate</a:t>
            </a:r>
            <a:endParaRPr sz="4300" b="1">
              <a:solidFill>
                <a:srgbClr val="3E4F92"/>
              </a:solidFill>
              <a:latin typeface="Helvetica Neue"/>
              <a:ea typeface="Helvetica Neue"/>
              <a:cs typeface="Helvetica Neue"/>
              <a:sym typeface="Helvetica Neue"/>
            </a:endParaRPr>
          </a:p>
        </p:txBody>
      </p:sp>
      <p:sp>
        <p:nvSpPr>
          <p:cNvPr id="180" name="Google Shape;180;p24"/>
          <p:cNvSpPr txBox="1">
            <a:spLocks noGrp="1"/>
          </p:cNvSpPr>
          <p:nvPr>
            <p:ph type="subTitle" idx="1"/>
          </p:nvPr>
        </p:nvSpPr>
        <p:spPr>
          <a:xfrm>
            <a:off x="198725" y="1170500"/>
            <a:ext cx="5608200" cy="54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000" b="1">
                <a:solidFill>
                  <a:srgbClr val="3E4F92"/>
                </a:solidFill>
                <a:latin typeface="Lato"/>
                <a:ea typeface="Lato"/>
                <a:cs typeface="Lato"/>
                <a:sym typeface="Lato"/>
              </a:rPr>
              <a:t>Click on the New Estimate Tab on the left to generate our amazing Buyer Estimate</a:t>
            </a:r>
            <a:endParaRPr sz="2000" b="1">
              <a:solidFill>
                <a:srgbClr val="3E4F92"/>
              </a:solidFill>
              <a:latin typeface="Lato"/>
              <a:ea typeface="Lato"/>
              <a:cs typeface="Lato"/>
              <a:sym typeface="Lato"/>
            </a:endParaRPr>
          </a:p>
          <a:p>
            <a:pPr marL="457200" lvl="0" indent="0" algn="l" rtl="0">
              <a:spcBef>
                <a:spcPts val="0"/>
              </a:spcBef>
              <a:spcAft>
                <a:spcPts val="0"/>
              </a:spcAft>
              <a:buNone/>
            </a:pPr>
            <a:endParaRPr sz="2000" b="1">
              <a:solidFill>
                <a:srgbClr val="3E4F92"/>
              </a:solidFill>
              <a:latin typeface="Lato"/>
              <a:ea typeface="Lato"/>
              <a:cs typeface="Lato"/>
              <a:sym typeface="Lato"/>
            </a:endParaRPr>
          </a:p>
          <a:p>
            <a:pPr marL="457200" lvl="0" indent="-361950" algn="l" rtl="0">
              <a:spcBef>
                <a:spcPts val="0"/>
              </a:spcBef>
              <a:spcAft>
                <a:spcPts val="0"/>
              </a:spcAft>
              <a:buClr>
                <a:srgbClr val="3E4F92"/>
              </a:buClr>
              <a:buSzPts val="2100"/>
              <a:buFont typeface="Comfortaa SemiBold"/>
              <a:buAutoNum type="arabicPeriod"/>
            </a:pPr>
            <a:r>
              <a:rPr lang="en" sz="2000" b="1">
                <a:solidFill>
                  <a:srgbClr val="3E4F92"/>
                </a:solidFill>
                <a:latin typeface="Lato"/>
                <a:ea typeface="Lato"/>
                <a:cs typeface="Lato"/>
                <a:sym typeface="Lato"/>
              </a:rPr>
              <a:t>Buyer Estimate - Plug and Play, allows you to go back easily using our Edit button if you need changes. Email it to your clients or Download its PDF version and attach to your emails. Feel free to even add our Flyers which are perfect for promoting your services and add value to your buyers.</a:t>
            </a:r>
            <a:endParaRPr sz="2000" b="1">
              <a:solidFill>
                <a:srgbClr val="3E4F92"/>
              </a:solidFill>
              <a:latin typeface="Lato"/>
              <a:ea typeface="Lato"/>
              <a:cs typeface="Lato"/>
              <a:sym typeface="Lato"/>
            </a:endParaRPr>
          </a:p>
          <a:p>
            <a:pPr marL="0" lvl="0" indent="0" algn="l" rtl="0">
              <a:spcBef>
                <a:spcPts val="0"/>
              </a:spcBef>
              <a:spcAft>
                <a:spcPts val="0"/>
              </a:spcAft>
              <a:buNone/>
            </a:pPr>
            <a:endParaRPr sz="2000" b="1">
              <a:solidFill>
                <a:srgbClr val="3E4F92"/>
              </a:solidFill>
              <a:latin typeface="Lato"/>
              <a:ea typeface="Lato"/>
              <a:cs typeface="Lato"/>
              <a:sym typeface="Lato"/>
            </a:endParaRPr>
          </a:p>
          <a:p>
            <a:pPr marL="0" lvl="0" indent="0" algn="l" rtl="0">
              <a:spcBef>
                <a:spcPts val="0"/>
              </a:spcBef>
              <a:spcAft>
                <a:spcPts val="0"/>
              </a:spcAft>
              <a:buNone/>
            </a:pPr>
            <a:r>
              <a:rPr lang="en" sz="2000" b="1">
                <a:solidFill>
                  <a:srgbClr val="3E4F92"/>
                </a:solidFill>
                <a:latin typeface="Lato"/>
                <a:ea typeface="Lato"/>
                <a:cs typeface="Lato"/>
                <a:sym typeface="Lato"/>
              </a:rPr>
              <a:t>Guide: </a:t>
            </a:r>
            <a:r>
              <a:rPr lang="en" sz="2000" b="1" u="sng">
                <a:solidFill>
                  <a:srgbClr val="3E4F92"/>
                </a:solidFill>
                <a:latin typeface="Lato"/>
                <a:ea typeface="Lato"/>
                <a:cs typeface="Lato"/>
                <a:sym typeface="Lato"/>
                <a:hlinkClick r:id="rId5">
                  <a:extLst>
                    <a:ext uri="{A12FA001-AC4F-418D-AE19-62706E023703}">
                      <ahyp:hlinkClr xmlns:ahyp="http://schemas.microsoft.com/office/drawing/2018/hyperlinkcolor" val="tx"/>
                    </a:ext>
                  </a:extLst>
                </a:hlinkClick>
              </a:rPr>
              <a:t>Generating Buyer Estimates</a:t>
            </a:r>
            <a:endParaRPr sz="2000" b="1">
              <a:solidFill>
                <a:srgbClr val="3E4F92"/>
              </a:solidFill>
              <a:latin typeface="Lato"/>
              <a:ea typeface="Lato"/>
              <a:cs typeface="Lato"/>
              <a:sym typeface="Lato"/>
            </a:endParaRPr>
          </a:p>
        </p:txBody>
      </p:sp>
      <p:sp>
        <p:nvSpPr>
          <p:cNvPr id="181" name="Google Shape;181;p24"/>
          <p:cNvSpPr/>
          <p:nvPr/>
        </p:nvSpPr>
        <p:spPr>
          <a:xfrm>
            <a:off x="318775" y="9438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4"/>
          <p:cNvPicPr preferRelativeResize="0"/>
          <p:nvPr/>
        </p:nvPicPr>
        <p:blipFill>
          <a:blip r:embed="rId6">
            <a:alphaModFix/>
          </a:blip>
          <a:stretch>
            <a:fillRect/>
          </a:stretch>
        </p:blipFill>
        <p:spPr>
          <a:xfrm>
            <a:off x="6805150" y="449050"/>
            <a:ext cx="1201550" cy="541200"/>
          </a:xfrm>
          <a:prstGeom prst="rect">
            <a:avLst/>
          </a:prstGeom>
          <a:noFill/>
          <a:ln>
            <a:noFill/>
          </a:ln>
          <a:effectLst>
            <a:outerShdw blurRad="57150" dist="19050" dir="5400000" algn="bl" rotWithShape="0">
              <a:srgbClr val="000000">
                <a:alpha val="50000"/>
              </a:srgbClr>
            </a:outerShdw>
          </a:effectLst>
        </p:spPr>
      </p:pic>
      <p:sp>
        <p:nvSpPr>
          <p:cNvPr id="183" name="Google Shape;183;p24"/>
          <p:cNvSpPr/>
          <p:nvPr/>
        </p:nvSpPr>
        <p:spPr>
          <a:xfrm>
            <a:off x="6353400" y="14958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1</a:t>
            </a:r>
            <a:endParaRPr sz="1000">
              <a:solidFill>
                <a:srgbClr val="1B308C"/>
              </a:solidFill>
            </a:endParaRPr>
          </a:p>
        </p:txBody>
      </p:sp>
      <p:sp>
        <p:nvSpPr>
          <p:cNvPr id="184" name="Google Shape;184;p24"/>
          <p:cNvSpPr/>
          <p:nvPr/>
        </p:nvSpPr>
        <p:spPr>
          <a:xfrm>
            <a:off x="7914650" y="525513"/>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2</a:t>
            </a:r>
            <a:endParaRPr sz="1000">
              <a:solidFill>
                <a:srgbClr val="1B308C"/>
              </a:solidFill>
            </a:endParaRPr>
          </a:p>
        </p:txBody>
      </p:sp>
      <p:sp>
        <p:nvSpPr>
          <p:cNvPr id="185" name="Google Shape;185;p24"/>
          <p:cNvSpPr/>
          <p:nvPr/>
        </p:nvSpPr>
        <p:spPr>
          <a:xfrm>
            <a:off x="5478300" y="114263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3</a:t>
            </a:r>
            <a:endParaRPr sz="1000">
              <a:solidFill>
                <a:srgbClr val="1B308C"/>
              </a:solidFill>
            </a:endParaRPr>
          </a:p>
        </p:txBody>
      </p:sp>
      <p:sp>
        <p:nvSpPr>
          <p:cNvPr id="186" name="Google Shape;186;p24"/>
          <p:cNvSpPr/>
          <p:nvPr/>
        </p:nvSpPr>
        <p:spPr>
          <a:xfrm>
            <a:off x="6685200" y="479853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4</a:t>
            </a:r>
            <a:endParaRPr sz="1000">
              <a:solidFill>
                <a:srgbClr val="1B308C"/>
              </a:solidFill>
            </a:endParaRPr>
          </a:p>
        </p:txBody>
      </p:sp>
      <p:pic>
        <p:nvPicPr>
          <p:cNvPr id="187" name="Google Shape;187;p24"/>
          <p:cNvPicPr preferRelativeResize="0"/>
          <p:nvPr/>
        </p:nvPicPr>
        <p:blipFill>
          <a:blip r:embed="rId7">
            <a:alphaModFix/>
          </a:blip>
          <a:stretch>
            <a:fillRect/>
          </a:stretch>
        </p:blipFill>
        <p:spPr>
          <a:xfrm>
            <a:off x="5713300" y="103025"/>
            <a:ext cx="3356199" cy="4979226"/>
          </a:xfrm>
          <a:prstGeom prst="rect">
            <a:avLst/>
          </a:prstGeom>
          <a:noFill/>
          <a:ln>
            <a:noFill/>
          </a:ln>
          <a:effectLst>
            <a:outerShdw blurRad="57150" dist="19050" dir="5400000" algn="bl" rotWithShape="0">
              <a:srgbClr val="000000">
                <a:alpha val="50000"/>
              </a:srgbClr>
            </a:outerShdw>
          </a:effectLst>
        </p:spPr>
      </p:pic>
      <p:pic>
        <p:nvPicPr>
          <p:cNvPr id="188" name="Google Shape;188;p24"/>
          <p:cNvPicPr preferRelativeResize="0"/>
          <p:nvPr/>
        </p:nvPicPr>
        <p:blipFill>
          <a:blip r:embed="rId8">
            <a:alphaModFix/>
          </a:blip>
          <a:stretch>
            <a:fillRect/>
          </a:stretch>
        </p:blipFill>
        <p:spPr>
          <a:xfrm>
            <a:off x="5712250" y="103025"/>
            <a:ext cx="3356200" cy="4979224"/>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All Estimates</a:t>
            </a:r>
            <a:endParaRPr sz="4300" b="1">
              <a:solidFill>
                <a:srgbClr val="3E4F92"/>
              </a:solidFill>
              <a:latin typeface="Helvetica Neue"/>
              <a:ea typeface="Helvetica Neue"/>
              <a:cs typeface="Helvetica Neue"/>
              <a:sym typeface="Helvetica Neue"/>
            </a:endParaRPr>
          </a:p>
        </p:txBody>
      </p:sp>
      <p:sp>
        <p:nvSpPr>
          <p:cNvPr id="194" name="Google Shape;194;p25"/>
          <p:cNvSpPr txBox="1">
            <a:spLocks noGrp="1"/>
          </p:cNvSpPr>
          <p:nvPr>
            <p:ph type="subTitle" idx="1"/>
          </p:nvPr>
        </p:nvSpPr>
        <p:spPr>
          <a:xfrm>
            <a:off x="198725" y="1018100"/>
            <a:ext cx="4542600" cy="54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800" b="1">
                <a:solidFill>
                  <a:srgbClr val="3E4F92"/>
                </a:solidFill>
                <a:latin typeface="Lato"/>
                <a:ea typeface="Lato"/>
                <a:cs typeface="Lato"/>
                <a:sym typeface="Lato"/>
              </a:rPr>
              <a:t>Click on the All Estimates Tab on the left to track and manage your estimates</a:t>
            </a:r>
            <a:endParaRPr sz="1800" b="1">
              <a:solidFill>
                <a:srgbClr val="3E4F92"/>
              </a:solidFill>
              <a:latin typeface="Lato"/>
              <a:ea typeface="Lato"/>
              <a:cs typeface="Lato"/>
              <a:sym typeface="Lato"/>
            </a:endParaRPr>
          </a:p>
          <a:p>
            <a:pPr marL="457200" lvl="0" indent="0" algn="l" rtl="0">
              <a:spcBef>
                <a:spcPts val="0"/>
              </a:spcBef>
              <a:spcAft>
                <a:spcPts val="0"/>
              </a:spcAft>
              <a:buNone/>
            </a:pPr>
            <a:endParaRPr sz="1800" b="1">
              <a:solidFill>
                <a:srgbClr val="3E4F92"/>
              </a:solidFill>
              <a:latin typeface="Lato"/>
              <a:ea typeface="Lato"/>
              <a:cs typeface="Lato"/>
              <a:sym typeface="Lato"/>
            </a:endParaRPr>
          </a:p>
          <a:p>
            <a:pPr marL="457200" lvl="0" indent="-349250" algn="l" rtl="0">
              <a:spcBef>
                <a:spcPts val="0"/>
              </a:spcBef>
              <a:spcAft>
                <a:spcPts val="0"/>
              </a:spcAft>
              <a:buClr>
                <a:srgbClr val="3E4F92"/>
              </a:buClr>
              <a:buSzPts val="1900"/>
              <a:buFont typeface="Comfortaa SemiBold"/>
              <a:buAutoNum type="arabicPeriod"/>
            </a:pPr>
            <a:r>
              <a:rPr lang="en" sz="1800" b="1">
                <a:solidFill>
                  <a:srgbClr val="3E4F92"/>
                </a:solidFill>
                <a:latin typeface="Lato"/>
                <a:ea typeface="Lato"/>
                <a:cs typeface="Lato"/>
                <a:sym typeface="Lato"/>
              </a:rPr>
              <a:t>All estimates are automatically saved and you can even generate estimates from the page</a:t>
            </a:r>
            <a:endParaRPr sz="1800" b="1">
              <a:solidFill>
                <a:srgbClr val="3E4F92"/>
              </a:solidFill>
              <a:latin typeface="Lato"/>
              <a:ea typeface="Lato"/>
              <a:cs typeface="Lato"/>
              <a:sym typeface="Lato"/>
            </a:endParaRPr>
          </a:p>
          <a:p>
            <a:pPr marL="457200" lvl="0" indent="-349250" algn="l" rtl="0">
              <a:spcBef>
                <a:spcPts val="0"/>
              </a:spcBef>
              <a:spcAft>
                <a:spcPts val="0"/>
              </a:spcAft>
              <a:buClr>
                <a:srgbClr val="3E4F92"/>
              </a:buClr>
              <a:buSzPts val="1900"/>
              <a:buFont typeface="Comfortaa SemiBold"/>
              <a:buAutoNum type="arabicPeriod"/>
            </a:pPr>
            <a:r>
              <a:rPr lang="en" sz="1800" b="1">
                <a:solidFill>
                  <a:srgbClr val="3E4F92"/>
                </a:solidFill>
                <a:latin typeface="Lato"/>
                <a:ea typeface="Lato"/>
                <a:cs typeface="Lato"/>
                <a:sym typeface="Lato"/>
              </a:rPr>
              <a:t>You can now edit, duplicate, and compare estimates</a:t>
            </a:r>
            <a:endParaRPr sz="1800" b="1">
              <a:solidFill>
                <a:srgbClr val="3E4F92"/>
              </a:solidFill>
              <a:latin typeface="Lato"/>
              <a:ea typeface="Lato"/>
              <a:cs typeface="Lato"/>
              <a:sym typeface="Lato"/>
            </a:endParaRPr>
          </a:p>
          <a:p>
            <a:pPr marL="457200" lvl="0" indent="-342900" algn="l" rtl="0">
              <a:spcBef>
                <a:spcPts val="0"/>
              </a:spcBef>
              <a:spcAft>
                <a:spcPts val="0"/>
              </a:spcAft>
              <a:buClr>
                <a:srgbClr val="3E4F92"/>
              </a:buClr>
              <a:buSzPts val="1800"/>
              <a:buFont typeface="Lato"/>
              <a:buAutoNum type="arabicPeriod"/>
            </a:pPr>
            <a:r>
              <a:rPr lang="en" sz="1800" b="1">
                <a:solidFill>
                  <a:srgbClr val="3E4F92"/>
                </a:solidFill>
                <a:latin typeface="Lato"/>
                <a:ea typeface="Lato"/>
                <a:cs typeface="Lato"/>
                <a:sym typeface="Lato"/>
              </a:rPr>
              <a:t>Filter - Allows you to search for your estimates, by tool type, by date or by location</a:t>
            </a:r>
            <a:endParaRPr sz="1800" b="1">
              <a:solidFill>
                <a:srgbClr val="3E4F92"/>
              </a:solidFill>
              <a:latin typeface="Lato"/>
              <a:ea typeface="Lato"/>
              <a:cs typeface="Lato"/>
              <a:sym typeface="Lato"/>
            </a:endParaRPr>
          </a:p>
          <a:p>
            <a:pPr marL="457200" lvl="0" indent="0" algn="l" rtl="0">
              <a:spcBef>
                <a:spcPts val="0"/>
              </a:spcBef>
              <a:spcAft>
                <a:spcPts val="0"/>
              </a:spcAft>
              <a:buNone/>
            </a:pPr>
            <a:endParaRPr sz="1800" b="1">
              <a:solidFill>
                <a:srgbClr val="3E4F92"/>
              </a:solidFill>
              <a:latin typeface="Lato"/>
              <a:ea typeface="Lato"/>
              <a:cs typeface="Lato"/>
              <a:sym typeface="Lato"/>
            </a:endParaRPr>
          </a:p>
          <a:p>
            <a:pPr marL="0" lvl="0" indent="0" algn="l" rtl="0">
              <a:spcBef>
                <a:spcPts val="0"/>
              </a:spcBef>
              <a:spcAft>
                <a:spcPts val="0"/>
              </a:spcAft>
              <a:buNone/>
            </a:pPr>
            <a:r>
              <a:rPr lang="en" sz="1800" b="1">
                <a:solidFill>
                  <a:srgbClr val="3E4F92"/>
                </a:solidFill>
                <a:latin typeface="Lato"/>
                <a:ea typeface="Lato"/>
                <a:cs typeface="Lato"/>
                <a:sym typeface="Lato"/>
              </a:rPr>
              <a:t>Guide: </a:t>
            </a:r>
            <a:r>
              <a:rPr lang="en" sz="1800" b="1" u="sng">
                <a:solidFill>
                  <a:srgbClr val="3E4F92"/>
                </a:solidFill>
                <a:latin typeface="Lato"/>
                <a:ea typeface="Lato"/>
                <a:cs typeface="Lato"/>
                <a:sym typeface="Lato"/>
                <a:hlinkClick r:id="rId3">
                  <a:extLst>
                    <a:ext uri="{A12FA001-AC4F-418D-AE19-62706E023703}">
                      <ahyp:hlinkClr xmlns:ahyp="http://schemas.microsoft.com/office/drawing/2018/hyperlinkcolor" val="tx"/>
                    </a:ext>
                  </a:extLst>
                </a:hlinkClick>
              </a:rPr>
              <a:t>Organizing your Estimates</a:t>
            </a:r>
            <a:r>
              <a:rPr lang="en" sz="1800" b="1">
                <a:solidFill>
                  <a:srgbClr val="3E4F92"/>
                </a:solidFill>
                <a:latin typeface="Lato"/>
                <a:ea typeface="Lato"/>
                <a:cs typeface="Lato"/>
                <a:sym typeface="Lato"/>
              </a:rPr>
              <a:t> </a:t>
            </a:r>
            <a:endParaRPr sz="1800" b="1">
              <a:solidFill>
                <a:srgbClr val="3E4F92"/>
              </a:solidFill>
              <a:latin typeface="Lato"/>
              <a:ea typeface="Lato"/>
              <a:cs typeface="Lato"/>
              <a:sym typeface="Lato"/>
            </a:endParaRPr>
          </a:p>
        </p:txBody>
      </p:sp>
      <p:sp>
        <p:nvSpPr>
          <p:cNvPr id="195" name="Google Shape;195;p25"/>
          <p:cNvSpPr/>
          <p:nvPr/>
        </p:nvSpPr>
        <p:spPr>
          <a:xfrm>
            <a:off x="318775" y="943800"/>
            <a:ext cx="2597100" cy="38400"/>
          </a:xfrm>
          <a:prstGeom prst="rect">
            <a:avLst/>
          </a:prstGeom>
          <a:solidFill>
            <a:srgbClr val="F6961D"/>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5706900" y="22408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1</a:t>
            </a:r>
            <a:endParaRPr sz="1000">
              <a:solidFill>
                <a:srgbClr val="1B308C"/>
              </a:solidFill>
            </a:endParaRPr>
          </a:p>
        </p:txBody>
      </p:sp>
      <p:pic>
        <p:nvPicPr>
          <p:cNvPr id="197" name="Google Shape;197;p25"/>
          <p:cNvPicPr preferRelativeResize="0"/>
          <p:nvPr/>
        </p:nvPicPr>
        <p:blipFill>
          <a:blip r:embed="rId4">
            <a:alphaModFix/>
          </a:blip>
          <a:stretch>
            <a:fillRect/>
          </a:stretch>
        </p:blipFill>
        <p:spPr>
          <a:xfrm>
            <a:off x="4660050" y="591550"/>
            <a:ext cx="4246876" cy="2289374"/>
          </a:xfrm>
          <a:prstGeom prst="rect">
            <a:avLst/>
          </a:prstGeom>
          <a:noFill/>
          <a:ln>
            <a:noFill/>
          </a:ln>
          <a:effectLst>
            <a:outerShdw blurRad="57150" dist="19050" dir="5400000" algn="bl" rotWithShape="0">
              <a:srgbClr val="000000">
                <a:alpha val="50000"/>
              </a:srgbClr>
            </a:outerShdw>
          </a:effectLst>
        </p:spPr>
      </p:pic>
      <p:sp>
        <p:nvSpPr>
          <p:cNvPr id="198" name="Google Shape;198;p25"/>
          <p:cNvSpPr/>
          <p:nvPr/>
        </p:nvSpPr>
        <p:spPr>
          <a:xfrm>
            <a:off x="8812200" y="1473763"/>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2</a:t>
            </a:r>
            <a:endParaRPr sz="1000">
              <a:solidFill>
                <a:srgbClr val="1B308C"/>
              </a:solidFill>
            </a:endParaRPr>
          </a:p>
        </p:txBody>
      </p:sp>
      <p:sp>
        <p:nvSpPr>
          <p:cNvPr id="199" name="Google Shape;199;p25"/>
          <p:cNvSpPr/>
          <p:nvPr/>
        </p:nvSpPr>
        <p:spPr>
          <a:xfrm>
            <a:off x="8532800" y="1958063"/>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3</a:t>
            </a:r>
            <a:endParaRPr sz="1000">
              <a:solidFill>
                <a:srgbClr val="1B308C"/>
              </a:solidFill>
            </a:endParaRPr>
          </a:p>
        </p:txBody>
      </p:sp>
      <p:sp>
        <p:nvSpPr>
          <p:cNvPr id="200" name="Google Shape;200;p25"/>
          <p:cNvSpPr/>
          <p:nvPr/>
        </p:nvSpPr>
        <p:spPr>
          <a:xfrm>
            <a:off x="6272200" y="706788"/>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4</a:t>
            </a:r>
            <a:endParaRPr sz="1000">
              <a:solidFill>
                <a:srgbClr val="1B308C"/>
              </a:solidFill>
            </a:endParaRPr>
          </a:p>
        </p:txBody>
      </p:sp>
      <p:pic>
        <p:nvPicPr>
          <p:cNvPr id="201" name="Google Shape;201;p25"/>
          <p:cNvPicPr preferRelativeResize="0"/>
          <p:nvPr/>
        </p:nvPicPr>
        <p:blipFill>
          <a:blip r:embed="rId5">
            <a:alphaModFix/>
          </a:blip>
          <a:stretch>
            <a:fillRect/>
          </a:stretch>
        </p:blipFill>
        <p:spPr>
          <a:xfrm>
            <a:off x="4660050" y="2962200"/>
            <a:ext cx="4246876" cy="2114125"/>
          </a:xfrm>
          <a:prstGeom prst="rect">
            <a:avLst/>
          </a:prstGeom>
          <a:noFill/>
          <a:ln>
            <a:noFill/>
          </a:ln>
          <a:effectLst>
            <a:outerShdw blurRad="57150" dist="19050" dir="5400000" algn="bl" rotWithShape="0">
              <a:srgbClr val="000000">
                <a:alpha val="50000"/>
              </a:srgbClr>
            </a:outerShdw>
          </a:effectLst>
        </p:spPr>
      </p:pic>
      <p:sp>
        <p:nvSpPr>
          <p:cNvPr id="202" name="Google Shape;202;p25"/>
          <p:cNvSpPr/>
          <p:nvPr/>
        </p:nvSpPr>
        <p:spPr>
          <a:xfrm>
            <a:off x="7816525" y="3595613"/>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5</a:t>
            </a:r>
            <a:endParaRPr sz="1000">
              <a:solidFill>
                <a:srgbClr val="1B308C"/>
              </a:solidFill>
            </a:endParaRPr>
          </a:p>
        </p:txBody>
      </p:sp>
      <p:pic>
        <p:nvPicPr>
          <p:cNvPr id="203" name="Google Shape;203;p25"/>
          <p:cNvPicPr preferRelativeResize="0"/>
          <p:nvPr/>
        </p:nvPicPr>
        <p:blipFill>
          <a:blip r:embed="rId6">
            <a:alphaModFix/>
          </a:blip>
          <a:stretch>
            <a:fillRect/>
          </a:stretch>
        </p:blipFill>
        <p:spPr>
          <a:xfrm>
            <a:off x="6164375" y="186275"/>
            <a:ext cx="1794300" cy="3754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261100" y="112500"/>
            <a:ext cx="6367800" cy="695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solidFill>
                  <a:srgbClr val="3E4F92"/>
                </a:solidFill>
              </a:rPr>
              <a:t>Seller Flyers</a:t>
            </a:r>
            <a:endParaRPr>
              <a:solidFill>
                <a:srgbClr val="3E4F92"/>
              </a:solidFill>
            </a:endParaRPr>
          </a:p>
        </p:txBody>
      </p:sp>
      <p:pic>
        <p:nvPicPr>
          <p:cNvPr id="209" name="Google Shape;209;p26"/>
          <p:cNvPicPr preferRelativeResize="0"/>
          <p:nvPr/>
        </p:nvPicPr>
        <p:blipFill>
          <a:blip r:embed="rId3">
            <a:alphaModFix/>
          </a:blip>
          <a:stretch>
            <a:fillRect/>
          </a:stretch>
        </p:blipFill>
        <p:spPr>
          <a:xfrm>
            <a:off x="76200" y="1149525"/>
            <a:ext cx="3118175" cy="3765374"/>
          </a:xfrm>
          <a:prstGeom prst="rect">
            <a:avLst/>
          </a:prstGeom>
          <a:noFill/>
          <a:ln>
            <a:noFill/>
          </a:ln>
          <a:effectLst>
            <a:outerShdw blurRad="57150" dist="19050" dir="5400000" algn="bl" rotWithShape="0">
              <a:srgbClr val="000000">
                <a:alpha val="50000"/>
              </a:srgbClr>
            </a:outerShdw>
          </a:effectLst>
        </p:spPr>
      </p:pic>
      <p:pic>
        <p:nvPicPr>
          <p:cNvPr id="210" name="Google Shape;210;p26"/>
          <p:cNvPicPr preferRelativeResize="0"/>
          <p:nvPr/>
        </p:nvPicPr>
        <p:blipFill>
          <a:blip r:embed="rId4">
            <a:alphaModFix/>
          </a:blip>
          <a:stretch>
            <a:fillRect/>
          </a:stretch>
        </p:blipFill>
        <p:spPr>
          <a:xfrm>
            <a:off x="6285450" y="1149525"/>
            <a:ext cx="2706149" cy="3765373"/>
          </a:xfrm>
          <a:prstGeom prst="rect">
            <a:avLst/>
          </a:prstGeom>
          <a:noFill/>
          <a:ln>
            <a:noFill/>
          </a:ln>
          <a:effectLst>
            <a:outerShdw blurRad="57150" dist="19050" dir="5400000" algn="bl" rotWithShape="0">
              <a:srgbClr val="000000">
                <a:alpha val="50000"/>
              </a:srgbClr>
            </a:outerShdw>
          </a:effectLst>
        </p:spPr>
      </p:pic>
      <p:sp>
        <p:nvSpPr>
          <p:cNvPr id="211" name="Google Shape;211;p26"/>
          <p:cNvSpPr txBox="1"/>
          <p:nvPr/>
        </p:nvSpPr>
        <p:spPr>
          <a:xfrm>
            <a:off x="940650" y="832125"/>
            <a:ext cx="494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2"/>
                </a:solidFill>
              </a:rPr>
              <a:t>Top 1</a:t>
            </a:r>
            <a:endParaRPr sz="900" b="1">
              <a:solidFill>
                <a:schemeClr val="dk2"/>
              </a:solidFill>
            </a:endParaRPr>
          </a:p>
        </p:txBody>
      </p:sp>
      <p:sp>
        <p:nvSpPr>
          <p:cNvPr id="212" name="Google Shape;212;p26"/>
          <p:cNvSpPr txBox="1"/>
          <p:nvPr/>
        </p:nvSpPr>
        <p:spPr>
          <a:xfrm>
            <a:off x="4492700" y="832125"/>
            <a:ext cx="494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2"/>
                </a:solidFill>
              </a:rPr>
              <a:t>Top 2</a:t>
            </a:r>
            <a:endParaRPr sz="900" b="1">
              <a:solidFill>
                <a:schemeClr val="dk2"/>
              </a:solidFill>
            </a:endParaRPr>
          </a:p>
        </p:txBody>
      </p:sp>
      <p:sp>
        <p:nvSpPr>
          <p:cNvPr id="213" name="Google Shape;213;p26"/>
          <p:cNvSpPr txBox="1"/>
          <p:nvPr/>
        </p:nvSpPr>
        <p:spPr>
          <a:xfrm>
            <a:off x="7596600" y="832125"/>
            <a:ext cx="494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2"/>
                </a:solidFill>
              </a:rPr>
              <a:t>Top 6</a:t>
            </a:r>
            <a:endParaRPr sz="900" b="1">
              <a:solidFill>
                <a:schemeClr val="dk2"/>
              </a:solidFill>
            </a:endParaRPr>
          </a:p>
        </p:txBody>
      </p:sp>
      <p:pic>
        <p:nvPicPr>
          <p:cNvPr id="214" name="Google Shape;214;p26"/>
          <p:cNvPicPr preferRelativeResize="0"/>
          <p:nvPr/>
        </p:nvPicPr>
        <p:blipFill>
          <a:blip r:embed="rId5">
            <a:alphaModFix/>
          </a:blip>
          <a:stretch>
            <a:fillRect/>
          </a:stretch>
        </p:blipFill>
        <p:spPr>
          <a:xfrm>
            <a:off x="3346775" y="1149525"/>
            <a:ext cx="2786275" cy="376295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261100" y="112500"/>
            <a:ext cx="6367800" cy="695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solidFill>
                  <a:srgbClr val="3E4F92"/>
                </a:solidFill>
              </a:rPr>
              <a:t>Buyer Flyers</a:t>
            </a:r>
            <a:endParaRPr>
              <a:solidFill>
                <a:srgbClr val="3E4F92"/>
              </a:solidFill>
            </a:endParaRPr>
          </a:p>
        </p:txBody>
      </p:sp>
      <p:pic>
        <p:nvPicPr>
          <p:cNvPr id="220" name="Google Shape;220;p27"/>
          <p:cNvPicPr preferRelativeResize="0"/>
          <p:nvPr/>
        </p:nvPicPr>
        <p:blipFill>
          <a:blip r:embed="rId3">
            <a:alphaModFix/>
          </a:blip>
          <a:stretch>
            <a:fillRect/>
          </a:stretch>
        </p:blipFill>
        <p:spPr>
          <a:xfrm>
            <a:off x="3210563" y="1141300"/>
            <a:ext cx="2913202" cy="3849801"/>
          </a:xfrm>
          <a:prstGeom prst="rect">
            <a:avLst/>
          </a:prstGeom>
          <a:noFill/>
          <a:ln>
            <a:noFill/>
          </a:ln>
          <a:effectLst>
            <a:outerShdw blurRad="57150" dist="19050" dir="5400000" algn="bl" rotWithShape="0">
              <a:srgbClr val="000000">
                <a:alpha val="50000"/>
              </a:srgbClr>
            </a:outerShdw>
          </a:effectLst>
        </p:spPr>
      </p:pic>
      <p:sp>
        <p:nvSpPr>
          <p:cNvPr id="221" name="Google Shape;221;p27"/>
          <p:cNvSpPr txBox="1"/>
          <p:nvPr/>
        </p:nvSpPr>
        <p:spPr>
          <a:xfrm>
            <a:off x="3587775" y="844175"/>
            <a:ext cx="494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2"/>
                </a:solidFill>
              </a:rPr>
              <a:t>Top 5</a:t>
            </a:r>
            <a:endParaRPr sz="900" b="1">
              <a:solidFill>
                <a:schemeClr val="dk2"/>
              </a:solidFill>
            </a:endParaRPr>
          </a:p>
        </p:txBody>
      </p:sp>
      <p:sp>
        <p:nvSpPr>
          <p:cNvPr id="222" name="Google Shape;222;p27"/>
          <p:cNvSpPr txBox="1"/>
          <p:nvPr/>
        </p:nvSpPr>
        <p:spPr>
          <a:xfrm>
            <a:off x="640800" y="854000"/>
            <a:ext cx="494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2"/>
                </a:solidFill>
              </a:rPr>
              <a:t>Top 4</a:t>
            </a:r>
            <a:endParaRPr sz="900" b="1">
              <a:solidFill>
                <a:schemeClr val="dk2"/>
              </a:solidFill>
            </a:endParaRPr>
          </a:p>
        </p:txBody>
      </p:sp>
      <p:sp>
        <p:nvSpPr>
          <p:cNvPr id="223" name="Google Shape;223;p27"/>
          <p:cNvSpPr txBox="1"/>
          <p:nvPr/>
        </p:nvSpPr>
        <p:spPr>
          <a:xfrm>
            <a:off x="6628900" y="807900"/>
            <a:ext cx="494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2"/>
                </a:solidFill>
              </a:rPr>
              <a:t>Top 3</a:t>
            </a:r>
            <a:endParaRPr sz="900" b="1">
              <a:solidFill>
                <a:schemeClr val="dk2"/>
              </a:solidFill>
            </a:endParaRPr>
          </a:p>
        </p:txBody>
      </p:sp>
      <p:pic>
        <p:nvPicPr>
          <p:cNvPr id="224" name="Google Shape;224;p27"/>
          <p:cNvPicPr preferRelativeResize="0"/>
          <p:nvPr/>
        </p:nvPicPr>
        <p:blipFill>
          <a:blip r:embed="rId4">
            <a:alphaModFix/>
          </a:blip>
          <a:stretch>
            <a:fillRect/>
          </a:stretch>
        </p:blipFill>
        <p:spPr>
          <a:xfrm>
            <a:off x="6276175" y="1141300"/>
            <a:ext cx="2715426" cy="3849799"/>
          </a:xfrm>
          <a:prstGeom prst="rect">
            <a:avLst/>
          </a:prstGeom>
          <a:noFill/>
          <a:ln>
            <a:noFill/>
          </a:ln>
          <a:effectLst>
            <a:outerShdw blurRad="57150" dist="19050" dir="5400000" algn="bl" rotWithShape="0">
              <a:srgbClr val="000000">
                <a:alpha val="50000"/>
              </a:srgbClr>
            </a:outerShdw>
          </a:effectLst>
        </p:spPr>
      </p:pic>
      <p:pic>
        <p:nvPicPr>
          <p:cNvPr id="225" name="Google Shape;225;p27"/>
          <p:cNvPicPr preferRelativeResize="0"/>
          <p:nvPr/>
        </p:nvPicPr>
        <p:blipFill>
          <a:blip r:embed="rId5">
            <a:alphaModFix/>
          </a:blip>
          <a:stretch>
            <a:fillRect/>
          </a:stretch>
        </p:blipFill>
        <p:spPr>
          <a:xfrm>
            <a:off x="225200" y="1141300"/>
            <a:ext cx="2832976" cy="38498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3E4F92"/>
                </a:solidFill>
              </a:rPr>
              <a:t>Questions?</a:t>
            </a:r>
            <a:endParaRPr>
              <a:solidFill>
                <a:srgbClr val="3E4F92"/>
              </a:solidFill>
            </a:endParaRPr>
          </a:p>
        </p:txBody>
      </p:sp>
      <p:sp>
        <p:nvSpPr>
          <p:cNvPr id="231" name="Google Shape;231;p28"/>
          <p:cNvSpPr txBox="1"/>
          <p:nvPr/>
        </p:nvSpPr>
        <p:spPr>
          <a:xfrm>
            <a:off x="3967675" y="1244175"/>
            <a:ext cx="4486200" cy="2737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ABA25"/>
              </a:buClr>
              <a:buSzPts val="1400"/>
              <a:buChar char="●"/>
            </a:pPr>
            <a:endParaRPr>
              <a:solidFill>
                <a:srgbClr val="FABA2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464100" y="368825"/>
            <a:ext cx="304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b="1" u="sng">
                <a:solidFill>
                  <a:srgbClr val="3E4F92"/>
                </a:solidFill>
                <a:latin typeface="Lato"/>
                <a:ea typeface="Lato"/>
                <a:cs typeface="Lato"/>
                <a:sym typeface="Lato"/>
              </a:rPr>
              <a:t>Thank you!</a:t>
            </a:r>
            <a:endParaRPr sz="3120" b="1" u="sng">
              <a:solidFill>
                <a:srgbClr val="3E4F92"/>
              </a:solidFill>
              <a:latin typeface="Lato"/>
              <a:ea typeface="Lato"/>
              <a:cs typeface="Lato"/>
              <a:sym typeface="Lato"/>
            </a:endParaRPr>
          </a:p>
        </p:txBody>
      </p:sp>
      <p:sp>
        <p:nvSpPr>
          <p:cNvPr id="237" name="Google Shape;237;p29"/>
          <p:cNvSpPr txBox="1">
            <a:spLocks noGrp="1"/>
          </p:cNvSpPr>
          <p:nvPr>
            <p:ph type="body" idx="1"/>
          </p:nvPr>
        </p:nvSpPr>
        <p:spPr>
          <a:xfrm>
            <a:off x="464100" y="1330350"/>
            <a:ext cx="3481500" cy="22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solidFill>
                  <a:schemeClr val="accent3"/>
                </a:solidFill>
                <a:latin typeface="Lato"/>
                <a:ea typeface="Lato"/>
                <a:cs typeface="Lato"/>
                <a:sym typeface="Lato"/>
                <a:hlinkClick r:id="rId3">
                  <a:extLst>
                    <a:ext uri="{A12FA001-AC4F-418D-AE19-62706E023703}">
                      <ahyp:hlinkClr xmlns:ahyp="http://schemas.microsoft.com/office/drawing/2018/hyperlinkcolor" val="tx"/>
                    </a:ext>
                  </a:extLst>
                </a:hlinkClick>
              </a:rPr>
              <a:t>Getting Started Guide for you</a:t>
            </a:r>
            <a:endParaRPr sz="1700" b="1">
              <a:solidFill>
                <a:schemeClr val="accent3"/>
              </a:solidFill>
              <a:latin typeface="Lato"/>
              <a:ea typeface="Lato"/>
              <a:cs typeface="Lato"/>
              <a:sym typeface="Lato"/>
            </a:endParaRPr>
          </a:p>
          <a:p>
            <a:pPr marL="0" lvl="0" indent="0" algn="l" rtl="0">
              <a:spcBef>
                <a:spcPts val="1000"/>
              </a:spcBef>
              <a:spcAft>
                <a:spcPts val="0"/>
              </a:spcAft>
              <a:buNone/>
            </a:pPr>
            <a:r>
              <a:rPr lang="en" sz="1700" b="1" u="sng">
                <a:solidFill>
                  <a:schemeClr val="accent3"/>
                </a:solidFill>
                <a:latin typeface="Lato"/>
                <a:ea typeface="Lato"/>
                <a:cs typeface="Lato"/>
                <a:sym typeface="Lato"/>
                <a:hlinkClick r:id="rId4">
                  <a:extLst>
                    <a:ext uri="{A12FA001-AC4F-418D-AE19-62706E023703}">
                      <ahyp:hlinkClr xmlns:ahyp="http://schemas.microsoft.com/office/drawing/2018/hyperlinkcolor" val="tx"/>
                    </a:ext>
                  </a:extLst>
                </a:hlinkClick>
              </a:rPr>
              <a:t>Frequently Asked Questions</a:t>
            </a:r>
            <a:endParaRPr sz="1700" b="1">
              <a:solidFill>
                <a:schemeClr val="accent3"/>
              </a:solidFill>
              <a:latin typeface="Lato"/>
              <a:ea typeface="Lato"/>
              <a:cs typeface="Lato"/>
              <a:sym typeface="Lato"/>
            </a:endParaRPr>
          </a:p>
          <a:p>
            <a:pPr marL="0" lvl="0" indent="0" algn="l" rtl="0">
              <a:spcBef>
                <a:spcPts val="1000"/>
              </a:spcBef>
              <a:spcAft>
                <a:spcPts val="0"/>
              </a:spcAft>
              <a:buNone/>
            </a:pPr>
            <a:r>
              <a:rPr lang="en" sz="1700" b="1" u="sng">
                <a:solidFill>
                  <a:schemeClr val="accent3"/>
                </a:solidFill>
                <a:latin typeface="Lato"/>
                <a:ea typeface="Lato"/>
                <a:cs typeface="Lato"/>
                <a:sym typeface="Lato"/>
                <a:hlinkClick r:id="rId5">
                  <a:extLst>
                    <a:ext uri="{A12FA001-AC4F-418D-AE19-62706E023703}">
                      <ahyp:hlinkClr xmlns:ahyp="http://schemas.microsoft.com/office/drawing/2018/hyperlinkcolor" val="tx"/>
                    </a:ext>
                  </a:extLst>
                </a:hlinkClick>
              </a:rPr>
              <a:t>All About our Team</a:t>
            </a:r>
            <a:endParaRPr sz="1700" b="1">
              <a:solidFill>
                <a:schemeClr val="accent3"/>
              </a:solidFill>
              <a:latin typeface="Lato"/>
              <a:ea typeface="Lato"/>
              <a:cs typeface="Lato"/>
              <a:sym typeface="Lato"/>
            </a:endParaRPr>
          </a:p>
          <a:p>
            <a:pPr marL="0" lvl="0" indent="0" algn="l" rtl="0">
              <a:spcBef>
                <a:spcPts val="1000"/>
              </a:spcBef>
              <a:spcAft>
                <a:spcPts val="0"/>
              </a:spcAft>
              <a:buClr>
                <a:schemeClr val="dk1"/>
              </a:buClr>
              <a:buSzPts val="1100"/>
              <a:buFont typeface="Arial"/>
              <a:buNone/>
            </a:pPr>
            <a:r>
              <a:rPr lang="en" sz="1700" b="1" u="sng">
                <a:solidFill>
                  <a:schemeClr val="accent3"/>
                </a:solidFill>
                <a:latin typeface="Lato"/>
                <a:ea typeface="Lato"/>
                <a:cs typeface="Lato"/>
                <a:sym typeface="Lato"/>
                <a:hlinkClick r:id="rId6">
                  <a:extLst>
                    <a:ext uri="{A12FA001-AC4F-418D-AE19-62706E023703}">
                      <ahyp:hlinkClr xmlns:ahyp="http://schemas.microsoft.com/office/drawing/2018/hyperlinkcolor" val="tx"/>
                    </a:ext>
                  </a:extLst>
                </a:hlinkClick>
              </a:rPr>
              <a:t>All About our Services</a:t>
            </a:r>
            <a:endParaRPr sz="1700" b="1">
              <a:solidFill>
                <a:schemeClr val="accent3"/>
              </a:solidFill>
              <a:latin typeface="Lato"/>
              <a:ea typeface="Lato"/>
              <a:cs typeface="Lato"/>
              <a:sym typeface="Lato"/>
            </a:endParaRPr>
          </a:p>
          <a:p>
            <a:pPr marL="0" lvl="0" indent="0" algn="l" rtl="0">
              <a:spcBef>
                <a:spcPts val="1000"/>
              </a:spcBef>
              <a:spcAft>
                <a:spcPts val="0"/>
              </a:spcAft>
              <a:buNone/>
            </a:pPr>
            <a:r>
              <a:rPr lang="en" sz="1700" b="1" u="sng">
                <a:solidFill>
                  <a:schemeClr val="accent3"/>
                </a:solidFill>
                <a:latin typeface="Lato"/>
                <a:ea typeface="Lato"/>
                <a:cs typeface="Lato"/>
                <a:sym typeface="Lato"/>
                <a:hlinkClick r:id="rId7">
                  <a:extLst>
                    <a:ext uri="{A12FA001-AC4F-418D-AE19-62706E023703}">
                      <ahyp:hlinkClr xmlns:ahyp="http://schemas.microsoft.com/office/drawing/2018/hyperlinkcolor" val="tx"/>
                    </a:ext>
                  </a:extLst>
                </a:hlinkClick>
              </a:rPr>
              <a:t>Contact us!</a:t>
            </a:r>
            <a:endParaRPr sz="1700" b="1">
              <a:solidFill>
                <a:schemeClr val="accent3"/>
              </a:solidFill>
              <a:latin typeface="Lato"/>
              <a:ea typeface="Lato"/>
              <a:cs typeface="Lato"/>
              <a:sym typeface="Lato"/>
            </a:endParaRPr>
          </a:p>
          <a:p>
            <a:pPr marL="0" lvl="0" indent="0" algn="l" rtl="0">
              <a:spcBef>
                <a:spcPts val="1000"/>
              </a:spcBef>
              <a:spcAft>
                <a:spcPts val="0"/>
              </a:spcAft>
              <a:buNone/>
            </a:pPr>
            <a:endParaRPr sz="1700" b="1">
              <a:solidFill>
                <a:schemeClr val="accent3"/>
              </a:solidFill>
              <a:latin typeface="Lato"/>
              <a:ea typeface="Lato"/>
              <a:cs typeface="Lato"/>
              <a:sym typeface="Lato"/>
            </a:endParaRPr>
          </a:p>
          <a:p>
            <a:pPr marL="0" lvl="0" indent="0" algn="l" rtl="0">
              <a:spcBef>
                <a:spcPts val="1000"/>
              </a:spcBef>
              <a:spcAft>
                <a:spcPts val="1000"/>
              </a:spcAft>
              <a:buNone/>
            </a:pPr>
            <a:endParaRPr sz="1700" b="1">
              <a:solidFill>
                <a:schemeClr val="accent3"/>
              </a:solidFill>
              <a:latin typeface="Lato"/>
              <a:ea typeface="Lato"/>
              <a:cs typeface="Lato"/>
              <a:sym typeface="Lato"/>
            </a:endParaRPr>
          </a:p>
        </p:txBody>
      </p:sp>
      <p:pic>
        <p:nvPicPr>
          <p:cNvPr id="238" name="Google Shape;238;p29"/>
          <p:cNvPicPr preferRelativeResize="0"/>
          <p:nvPr/>
        </p:nvPicPr>
        <p:blipFill>
          <a:blip r:embed="rId8">
            <a:alphaModFix/>
          </a:blip>
          <a:stretch>
            <a:fillRect/>
          </a:stretch>
        </p:blipFill>
        <p:spPr>
          <a:xfrm>
            <a:off x="4690563" y="3132650"/>
            <a:ext cx="3348275" cy="1575825"/>
          </a:xfrm>
          <a:prstGeom prst="rect">
            <a:avLst/>
          </a:prstGeom>
          <a:noFill/>
          <a:ln>
            <a:noFill/>
          </a:ln>
          <a:effectLst>
            <a:outerShdw blurRad="57150" dist="19050" dir="5400000" algn="bl" rotWithShape="0">
              <a:srgbClr val="000000">
                <a:alpha val="50000"/>
              </a:srgbClr>
            </a:outerShdw>
          </a:effectLst>
        </p:spPr>
      </p:pic>
      <p:pic>
        <p:nvPicPr>
          <p:cNvPr id="239" name="Google Shape;239;p29"/>
          <p:cNvPicPr preferRelativeResize="0"/>
          <p:nvPr/>
        </p:nvPicPr>
        <p:blipFill>
          <a:blip r:embed="rId9">
            <a:alphaModFix/>
          </a:blip>
          <a:stretch>
            <a:fillRect/>
          </a:stretch>
        </p:blipFill>
        <p:spPr>
          <a:xfrm>
            <a:off x="3896951" y="452125"/>
            <a:ext cx="4935501" cy="2236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998250" y="3851175"/>
            <a:ext cx="7582200" cy="35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accent3"/>
                </a:solidFill>
                <a:latin typeface="Comfortaa"/>
                <a:ea typeface="Comfortaa"/>
                <a:cs typeface="Comfortaa"/>
                <a:sym typeface="Comfortaa"/>
              </a:rPr>
              <a:t>3. Accurate -</a:t>
            </a:r>
            <a:r>
              <a:rPr lang="en" sz="1800" b="1">
                <a:solidFill>
                  <a:srgbClr val="AD0909"/>
                </a:solidFill>
                <a:latin typeface="Comfortaa"/>
                <a:ea typeface="Comfortaa"/>
                <a:cs typeface="Comfortaa"/>
                <a:sym typeface="Comfortaa"/>
              </a:rPr>
              <a:t> </a:t>
            </a:r>
            <a:r>
              <a:rPr lang="en" b="1">
                <a:solidFill>
                  <a:srgbClr val="3E4F92"/>
                </a:solidFill>
                <a:highlight>
                  <a:srgbClr val="FFFFFF"/>
                </a:highlight>
              </a:rPr>
              <a:t>With our specific rates and fees built-in, you can trust that any estimate you generate will be identical to one created by your title officer or closer.</a:t>
            </a:r>
            <a:endParaRPr sz="2100" b="1">
              <a:solidFill>
                <a:srgbClr val="3E4F92"/>
              </a:solidFill>
              <a:latin typeface="Comfortaa"/>
              <a:ea typeface="Comfortaa"/>
              <a:cs typeface="Comfortaa"/>
              <a:sym typeface="Comfortaa"/>
            </a:endParaRPr>
          </a:p>
        </p:txBody>
      </p:sp>
      <p:sp>
        <p:nvSpPr>
          <p:cNvPr id="69" name="Google Shape;69;p14"/>
          <p:cNvSpPr txBox="1"/>
          <p:nvPr/>
        </p:nvSpPr>
        <p:spPr>
          <a:xfrm>
            <a:off x="603000" y="2914963"/>
            <a:ext cx="8067900" cy="3558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sz="2000" b="1">
                <a:solidFill>
                  <a:schemeClr val="accent3"/>
                </a:solidFill>
                <a:latin typeface="Comfortaa"/>
                <a:ea typeface="Comfortaa"/>
                <a:cs typeface="Comfortaa"/>
                <a:sym typeface="Comfortaa"/>
              </a:rPr>
              <a:t>2. Accessibility</a:t>
            </a:r>
            <a:r>
              <a:rPr lang="en" sz="1800" b="1">
                <a:solidFill>
                  <a:schemeClr val="accent3"/>
                </a:solidFill>
                <a:latin typeface="Comfortaa"/>
                <a:ea typeface="Comfortaa"/>
                <a:cs typeface="Comfortaa"/>
                <a:sym typeface="Comfortaa"/>
              </a:rPr>
              <a:t> -</a:t>
            </a:r>
            <a:r>
              <a:rPr lang="en" sz="1800" b="1">
                <a:solidFill>
                  <a:srgbClr val="AD0909"/>
                </a:solidFill>
                <a:latin typeface="Comfortaa"/>
                <a:ea typeface="Comfortaa"/>
                <a:cs typeface="Comfortaa"/>
                <a:sym typeface="Comfortaa"/>
              </a:rPr>
              <a:t> </a:t>
            </a:r>
            <a:r>
              <a:rPr lang="en" b="1">
                <a:solidFill>
                  <a:srgbClr val="3E4F92"/>
                </a:solidFill>
                <a:highlight>
                  <a:srgbClr val="FFFFFF"/>
                </a:highlight>
              </a:rPr>
              <a:t>No more hanging around for estimates. Whether you're in the office or on the go, simply login to your account and plug in the numbers to share an instant quote with your client.</a:t>
            </a:r>
            <a:endParaRPr b="1">
              <a:solidFill>
                <a:srgbClr val="3E4F92"/>
              </a:solidFill>
              <a:highlight>
                <a:srgbClr val="FFFFFF"/>
              </a:highlight>
            </a:endParaRPr>
          </a:p>
          <a:p>
            <a:pPr marL="0" lvl="0" indent="0" algn="l" rtl="0">
              <a:spcBef>
                <a:spcPts val="0"/>
              </a:spcBef>
              <a:spcAft>
                <a:spcPts val="0"/>
              </a:spcAft>
              <a:buNone/>
            </a:pPr>
            <a:endParaRPr sz="1800" b="1">
              <a:solidFill>
                <a:srgbClr val="3E4F92"/>
              </a:solidFill>
              <a:latin typeface="Comfortaa"/>
              <a:ea typeface="Comfortaa"/>
              <a:cs typeface="Comfortaa"/>
              <a:sym typeface="Comfortaa"/>
            </a:endParaRPr>
          </a:p>
        </p:txBody>
      </p:sp>
      <p:sp>
        <p:nvSpPr>
          <p:cNvPr id="70" name="Google Shape;70;p14"/>
          <p:cNvSpPr txBox="1"/>
          <p:nvPr/>
        </p:nvSpPr>
        <p:spPr>
          <a:xfrm>
            <a:off x="932450" y="1928250"/>
            <a:ext cx="7650300" cy="35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accent3"/>
                </a:solidFill>
                <a:latin typeface="Comfortaa"/>
                <a:ea typeface="Comfortaa"/>
                <a:cs typeface="Comfortaa"/>
                <a:sym typeface="Comfortaa"/>
              </a:rPr>
              <a:t>1. Availability</a:t>
            </a:r>
            <a:r>
              <a:rPr lang="en" sz="1800" b="1">
                <a:solidFill>
                  <a:schemeClr val="accent3"/>
                </a:solidFill>
                <a:latin typeface="Comfortaa"/>
                <a:ea typeface="Comfortaa"/>
                <a:cs typeface="Comfortaa"/>
                <a:sym typeface="Comfortaa"/>
              </a:rPr>
              <a:t> -</a:t>
            </a:r>
            <a:r>
              <a:rPr lang="en" sz="1800" b="1">
                <a:solidFill>
                  <a:srgbClr val="AD0909"/>
                </a:solidFill>
                <a:latin typeface="Comfortaa"/>
                <a:ea typeface="Comfortaa"/>
                <a:cs typeface="Comfortaa"/>
                <a:sym typeface="Comfortaa"/>
              </a:rPr>
              <a:t> </a:t>
            </a:r>
            <a:r>
              <a:rPr lang="en" b="1">
                <a:solidFill>
                  <a:srgbClr val="3E4F92"/>
                </a:solidFill>
                <a:highlight>
                  <a:srgbClr val="FFFFFF"/>
                </a:highlight>
              </a:rPr>
              <a:t>Access your account and all estimates on our website, on your smartphone, tablet, laptop, and desktop. The cloud- based platform lets you generate estimates 24/7, from any location.</a:t>
            </a:r>
            <a:endParaRPr b="1">
              <a:solidFill>
                <a:srgbClr val="3E4F92"/>
              </a:solidFill>
              <a:highlight>
                <a:srgbClr val="FFFFFF"/>
              </a:highlight>
            </a:endParaRPr>
          </a:p>
          <a:p>
            <a:pPr marL="0" lvl="0" indent="0" algn="ctr" rtl="0">
              <a:spcBef>
                <a:spcPts val="0"/>
              </a:spcBef>
              <a:spcAft>
                <a:spcPts val="0"/>
              </a:spcAft>
              <a:buNone/>
            </a:pPr>
            <a:endParaRPr sz="1800" b="1">
              <a:solidFill>
                <a:srgbClr val="3E4F92"/>
              </a:solidFill>
              <a:latin typeface="Comfortaa"/>
              <a:ea typeface="Comfortaa"/>
              <a:cs typeface="Comfortaa"/>
              <a:sym typeface="Comfortaa"/>
            </a:endParaRPr>
          </a:p>
        </p:txBody>
      </p:sp>
      <p:sp>
        <p:nvSpPr>
          <p:cNvPr id="71" name="Google Shape;71;p14"/>
          <p:cNvSpPr txBox="1">
            <a:spLocks noGrp="1"/>
          </p:cNvSpPr>
          <p:nvPr>
            <p:ph type="subTitle" idx="1"/>
          </p:nvPr>
        </p:nvSpPr>
        <p:spPr>
          <a:xfrm>
            <a:off x="198725" y="186275"/>
            <a:ext cx="6036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3E4F92"/>
                </a:solidFill>
                <a:latin typeface="Helvetica Neue"/>
                <a:ea typeface="Helvetica Neue"/>
                <a:cs typeface="Helvetica Neue"/>
                <a:sym typeface="Helvetica Neue"/>
              </a:rPr>
              <a:t>Your New Quoting Platform</a:t>
            </a:r>
            <a:endParaRPr sz="3100" b="1">
              <a:solidFill>
                <a:srgbClr val="3E4F92"/>
              </a:solidFill>
              <a:latin typeface="Helvetica Neue"/>
              <a:ea typeface="Helvetica Neue"/>
              <a:cs typeface="Helvetica Neue"/>
              <a:sym typeface="Helvetica Neue"/>
            </a:endParaRPr>
          </a:p>
        </p:txBody>
      </p:sp>
      <p:sp>
        <p:nvSpPr>
          <p:cNvPr id="72" name="Google Shape;72;p14"/>
          <p:cNvSpPr/>
          <p:nvPr/>
        </p:nvSpPr>
        <p:spPr>
          <a:xfrm>
            <a:off x="318775" y="943800"/>
            <a:ext cx="3364800" cy="351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a:spLocks noGrp="1"/>
          </p:cNvSpPr>
          <p:nvPr>
            <p:ph type="subTitle" idx="1"/>
          </p:nvPr>
        </p:nvSpPr>
        <p:spPr>
          <a:xfrm>
            <a:off x="975150" y="1207275"/>
            <a:ext cx="7193700" cy="4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u="sng">
                <a:solidFill>
                  <a:srgbClr val="3E4F92"/>
                </a:solidFill>
                <a:latin typeface="Comfortaa"/>
                <a:ea typeface="Comfortaa"/>
                <a:cs typeface="Comfortaa"/>
                <a:sym typeface="Comfortaa"/>
              </a:rPr>
              <a:t>What this app has to offer:</a:t>
            </a:r>
            <a:endParaRPr sz="1800" b="1">
              <a:solidFill>
                <a:srgbClr val="3E4F92"/>
              </a:solidFill>
              <a:latin typeface="Comfortaa"/>
              <a:ea typeface="Comfortaa"/>
              <a:cs typeface="Comfortaa"/>
              <a:sym typeface="Comfortaa"/>
            </a:endParaRPr>
          </a:p>
        </p:txBody>
      </p:sp>
      <p:sp>
        <p:nvSpPr>
          <p:cNvPr id="74" name="Google Shape;74;p14"/>
          <p:cNvSpPr txBox="1"/>
          <p:nvPr/>
        </p:nvSpPr>
        <p:spPr>
          <a:xfrm>
            <a:off x="801975" y="1497425"/>
            <a:ext cx="3678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p:nvPr/>
        </p:nvSpPr>
        <p:spPr>
          <a:xfrm>
            <a:off x="1152825" y="1686425"/>
            <a:ext cx="6717900" cy="3375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50" b="1" u="sng">
                <a:solidFill>
                  <a:schemeClr val="accent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Brand Your Estimates/PDFs</a:t>
            </a:r>
            <a:endParaRPr sz="1600">
              <a:solidFill>
                <a:schemeClr val="accent3"/>
              </a:solidFill>
            </a:endParaRPr>
          </a:p>
          <a:p>
            <a:pPr marL="0" lvl="0" indent="0" algn="ctr" rtl="0">
              <a:spcBef>
                <a:spcPts val="2600"/>
              </a:spcBef>
              <a:spcAft>
                <a:spcPts val="0"/>
              </a:spcAft>
              <a:buNone/>
            </a:pPr>
            <a:r>
              <a:rPr lang="en" sz="1650" b="1" u="sng">
                <a:solidFill>
                  <a:schemeClr val="accent3"/>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Automate Your Commissions and Seller &amp; Buyer Costs</a:t>
            </a:r>
            <a:endParaRPr sz="1600">
              <a:solidFill>
                <a:schemeClr val="accent3"/>
              </a:solidFill>
            </a:endParaRPr>
          </a:p>
          <a:p>
            <a:pPr marL="0" lvl="0" indent="0" algn="ctr" rtl="0">
              <a:lnSpc>
                <a:spcPct val="100000"/>
              </a:lnSpc>
              <a:spcBef>
                <a:spcPts val="2600"/>
              </a:spcBef>
              <a:spcAft>
                <a:spcPts val="0"/>
              </a:spcAft>
              <a:buNone/>
            </a:pPr>
            <a:r>
              <a:rPr lang="en" sz="1650" b="1" u="sng">
                <a:solidFill>
                  <a:schemeClr val="accent3"/>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Generate, Save, Organize and Easily Pull Estimates</a:t>
            </a:r>
            <a:endParaRPr sz="1650" b="1" u="sng">
              <a:solidFill>
                <a:schemeClr val="accent3"/>
              </a:solidFill>
              <a:latin typeface="Montserrat"/>
              <a:ea typeface="Montserrat"/>
              <a:cs typeface="Montserrat"/>
              <a:sym typeface="Montserrat"/>
            </a:endParaRPr>
          </a:p>
          <a:p>
            <a:pPr marL="0" lvl="0" indent="0" algn="ctr" rtl="0">
              <a:lnSpc>
                <a:spcPct val="100000"/>
              </a:lnSpc>
              <a:spcBef>
                <a:spcPts val="2600"/>
              </a:spcBef>
              <a:spcAft>
                <a:spcPts val="0"/>
              </a:spcAft>
              <a:buNone/>
            </a:pPr>
            <a:r>
              <a:rPr lang="en" sz="1650" b="1" u="sng">
                <a:solidFill>
                  <a:schemeClr val="accent3"/>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Generate Quick Title Quotes</a:t>
            </a:r>
            <a:endParaRPr sz="1650" b="1" u="sng">
              <a:solidFill>
                <a:schemeClr val="accent3"/>
              </a:solidFill>
              <a:latin typeface="Montserrat"/>
              <a:ea typeface="Montserrat"/>
              <a:cs typeface="Montserrat"/>
              <a:sym typeface="Montserrat"/>
            </a:endParaRPr>
          </a:p>
          <a:p>
            <a:pPr marL="0" lvl="0" indent="0" algn="ctr" rtl="0">
              <a:lnSpc>
                <a:spcPct val="100000"/>
              </a:lnSpc>
              <a:spcBef>
                <a:spcPts val="2600"/>
              </a:spcBef>
              <a:spcAft>
                <a:spcPts val="0"/>
              </a:spcAft>
              <a:buNone/>
            </a:pPr>
            <a:r>
              <a:rPr lang="en" sz="1650" b="1" u="sng">
                <a:solidFill>
                  <a:schemeClr val="accent3"/>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Generate Detailed Buyer Estimates</a:t>
            </a:r>
            <a:endParaRPr sz="1650" b="1" u="sng">
              <a:solidFill>
                <a:schemeClr val="accent3"/>
              </a:solidFill>
              <a:latin typeface="Montserrat"/>
              <a:ea typeface="Montserrat"/>
              <a:cs typeface="Montserrat"/>
              <a:sym typeface="Montserrat"/>
            </a:endParaRPr>
          </a:p>
          <a:p>
            <a:pPr marL="0" lvl="0" indent="0" algn="ctr" rtl="0">
              <a:lnSpc>
                <a:spcPct val="100000"/>
              </a:lnSpc>
              <a:spcBef>
                <a:spcPts val="2600"/>
              </a:spcBef>
              <a:spcAft>
                <a:spcPts val="2600"/>
              </a:spcAft>
              <a:buNone/>
            </a:pPr>
            <a:r>
              <a:rPr lang="en" sz="1650" b="1" u="sng">
                <a:solidFill>
                  <a:schemeClr val="accent3"/>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Generate Instant Seller Net Sheets</a:t>
            </a:r>
            <a:endParaRPr sz="1650" b="1" u="sng">
              <a:solidFill>
                <a:schemeClr val="accent3"/>
              </a:solidFill>
              <a:latin typeface="Montserrat"/>
              <a:ea typeface="Montserrat"/>
              <a:cs typeface="Montserrat"/>
              <a:sym typeface="Montserrat"/>
            </a:endParaRPr>
          </a:p>
        </p:txBody>
      </p:sp>
      <p:sp>
        <p:nvSpPr>
          <p:cNvPr id="80" name="Google Shape;80;p15"/>
          <p:cNvSpPr txBox="1">
            <a:spLocks noGrp="1"/>
          </p:cNvSpPr>
          <p:nvPr>
            <p:ph type="subTitle" idx="1"/>
          </p:nvPr>
        </p:nvSpPr>
        <p:spPr>
          <a:xfrm>
            <a:off x="198725" y="33875"/>
            <a:ext cx="8112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3E4F92"/>
                </a:solidFill>
                <a:latin typeface="Helvetica Neue"/>
                <a:ea typeface="Helvetica Neue"/>
                <a:cs typeface="Helvetica Neue"/>
                <a:sym typeface="Helvetica Neue"/>
              </a:rPr>
              <a:t>What You can do with this Platform</a:t>
            </a:r>
            <a:endParaRPr sz="3100" b="1">
              <a:solidFill>
                <a:srgbClr val="3E4F92"/>
              </a:solidFill>
              <a:latin typeface="Helvetica Neue"/>
              <a:ea typeface="Helvetica Neue"/>
              <a:cs typeface="Helvetica Neue"/>
              <a:sym typeface="Helvetica Neue"/>
            </a:endParaRPr>
          </a:p>
        </p:txBody>
      </p:sp>
      <p:sp>
        <p:nvSpPr>
          <p:cNvPr id="81" name="Google Shape;81;p15"/>
          <p:cNvSpPr/>
          <p:nvPr/>
        </p:nvSpPr>
        <p:spPr>
          <a:xfrm>
            <a:off x="318775" y="639000"/>
            <a:ext cx="3364800" cy="351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p:nvPr/>
        </p:nvSpPr>
        <p:spPr>
          <a:xfrm>
            <a:off x="801975" y="1497425"/>
            <a:ext cx="367800" cy="2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5"/>
          <p:cNvSpPr txBox="1"/>
          <p:nvPr/>
        </p:nvSpPr>
        <p:spPr>
          <a:xfrm>
            <a:off x="1000425" y="828625"/>
            <a:ext cx="6934200" cy="892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0" algn="ctr" rtl="0">
              <a:spcBef>
                <a:spcPts val="0"/>
              </a:spcBef>
              <a:spcAft>
                <a:spcPts val="0"/>
              </a:spcAft>
              <a:buClr>
                <a:schemeClr val="dk1"/>
              </a:buClr>
              <a:buSzPts val="1100"/>
              <a:buFont typeface="Arial"/>
              <a:buNone/>
            </a:pPr>
            <a:r>
              <a:rPr lang="en" sz="1800" b="1">
                <a:solidFill>
                  <a:srgbClr val="3E4F92"/>
                </a:solidFill>
                <a:latin typeface="Comfortaa"/>
                <a:ea typeface="Comfortaa"/>
                <a:cs typeface="Comfortaa"/>
                <a:sym typeface="Comfortaa"/>
              </a:rPr>
              <a:t>Add Value to your Seller’s and Buyer’s Real Estate Needs using your new platform!</a:t>
            </a:r>
            <a:endParaRPr>
              <a:solidFill>
                <a:srgbClr val="3E4F9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p:nvPr/>
        </p:nvSpPr>
        <p:spPr>
          <a:xfrm>
            <a:off x="0" y="0"/>
            <a:ext cx="59625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b="1">
                <a:solidFill>
                  <a:srgbClr val="3E4F92"/>
                </a:solidFill>
                <a:latin typeface="Helvetica Neue"/>
                <a:ea typeface="Helvetica Neue"/>
                <a:cs typeface="Helvetica Neue"/>
                <a:sym typeface="Helvetica Neue"/>
              </a:rPr>
              <a:t>Website Login</a:t>
            </a:r>
            <a:endParaRPr sz="3700" b="1">
              <a:solidFill>
                <a:srgbClr val="3E4F92"/>
              </a:solidFill>
              <a:latin typeface="Helvetica Neue"/>
              <a:ea typeface="Helvetica Neue"/>
              <a:cs typeface="Helvetica Neue"/>
              <a:sym typeface="Helvetica Neue"/>
            </a:endParaRPr>
          </a:p>
        </p:txBody>
      </p:sp>
      <p:sp>
        <p:nvSpPr>
          <p:cNvPr id="90" name="Google Shape;90;p16"/>
          <p:cNvSpPr txBox="1">
            <a:spLocks noGrp="1"/>
          </p:cNvSpPr>
          <p:nvPr>
            <p:ph type="subTitle" idx="1"/>
          </p:nvPr>
        </p:nvSpPr>
        <p:spPr>
          <a:xfrm>
            <a:off x="46325" y="941900"/>
            <a:ext cx="5279100" cy="54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800" b="1">
                <a:solidFill>
                  <a:srgbClr val="3E4F92"/>
                </a:solidFill>
                <a:latin typeface="Lato"/>
                <a:ea typeface="Lato"/>
                <a:cs typeface="Lato"/>
                <a:sym typeface="Lato"/>
              </a:rPr>
              <a:t>Visit our website </a:t>
            </a:r>
            <a:r>
              <a:rPr lang="en" sz="1800" b="1" u="sng">
                <a:solidFill>
                  <a:schemeClr val="accent3"/>
                </a:solidFill>
                <a:latin typeface="Lato"/>
                <a:ea typeface="Lato"/>
                <a:cs typeface="Lato"/>
                <a:sym typeface="Lato"/>
                <a:hlinkClick r:id="rId3">
                  <a:extLst>
                    <a:ext uri="{A12FA001-AC4F-418D-AE19-62706E023703}">
                      <ahyp:hlinkClr xmlns:ahyp="http://schemas.microsoft.com/office/drawing/2018/hyperlinkcolor" val="tx"/>
                    </a:ext>
                  </a:extLst>
                </a:hlinkClick>
              </a:rPr>
              <a:t>https://partnerslandservices.com/app/</a:t>
            </a:r>
            <a:r>
              <a:rPr lang="en" sz="1800" b="1">
                <a:solidFill>
                  <a:srgbClr val="F6961D"/>
                </a:solidFill>
                <a:latin typeface="Lato"/>
                <a:ea typeface="Lato"/>
                <a:cs typeface="Lato"/>
                <a:sym typeface="Lato"/>
              </a:rPr>
              <a:t> </a:t>
            </a:r>
            <a:endParaRPr sz="1800" b="1">
              <a:solidFill>
                <a:srgbClr val="F6961D"/>
              </a:solidFill>
              <a:latin typeface="Lato"/>
              <a:ea typeface="Lato"/>
              <a:cs typeface="Lato"/>
              <a:sym typeface="Lato"/>
            </a:endParaRPr>
          </a:p>
          <a:p>
            <a:pPr marL="457200" lvl="0" indent="0" algn="l" rtl="0">
              <a:spcBef>
                <a:spcPts val="0"/>
              </a:spcBef>
              <a:spcAft>
                <a:spcPts val="0"/>
              </a:spcAft>
              <a:buNone/>
            </a:pPr>
            <a:r>
              <a:rPr lang="en" sz="1800" b="1">
                <a:solidFill>
                  <a:srgbClr val="3E4F92"/>
                </a:solidFill>
                <a:latin typeface="Lato"/>
                <a:ea typeface="Lato"/>
                <a:cs typeface="Lato"/>
                <a:sym typeface="Lato"/>
              </a:rPr>
              <a:t>click the</a:t>
            </a:r>
            <a:endParaRPr sz="1800" b="1">
              <a:solidFill>
                <a:srgbClr val="3E4F92"/>
              </a:solidFill>
              <a:latin typeface="Lato"/>
              <a:ea typeface="Lato"/>
              <a:cs typeface="Lato"/>
              <a:sym typeface="Lato"/>
            </a:endParaRPr>
          </a:p>
          <a:p>
            <a:pPr marL="457200" lvl="0" indent="0" algn="l" rtl="0">
              <a:spcBef>
                <a:spcPts val="0"/>
              </a:spcBef>
              <a:spcAft>
                <a:spcPts val="0"/>
              </a:spcAft>
              <a:buNone/>
            </a:pPr>
            <a:r>
              <a:rPr lang="en" sz="1800" b="1">
                <a:solidFill>
                  <a:srgbClr val="3E4F92"/>
                </a:solidFill>
                <a:latin typeface="Lato"/>
                <a:ea typeface="Lato"/>
                <a:cs typeface="Lato"/>
                <a:sym typeface="Lato"/>
              </a:rPr>
              <a:t>1. App Button (Top Right)</a:t>
            </a:r>
            <a:endParaRPr sz="1800" b="1">
              <a:solidFill>
                <a:srgbClr val="3E4F92"/>
              </a:solidFill>
              <a:latin typeface="Lato"/>
              <a:ea typeface="Lato"/>
              <a:cs typeface="Lato"/>
              <a:sym typeface="Lato"/>
            </a:endParaRPr>
          </a:p>
          <a:p>
            <a:pPr marL="457200" lvl="0" indent="0" algn="l" rtl="0">
              <a:spcBef>
                <a:spcPts val="0"/>
              </a:spcBef>
              <a:spcAft>
                <a:spcPts val="0"/>
              </a:spcAft>
              <a:buNone/>
            </a:pPr>
            <a:r>
              <a:rPr lang="en" sz="1800" b="1">
                <a:solidFill>
                  <a:srgbClr val="3E4F92"/>
                </a:solidFill>
                <a:latin typeface="Lato"/>
                <a:ea typeface="Lato"/>
                <a:cs typeface="Lato"/>
                <a:sym typeface="Lato"/>
              </a:rPr>
              <a:t>2. No account? Sign up Now button.</a:t>
            </a:r>
            <a:endParaRPr sz="1800" b="1">
              <a:solidFill>
                <a:srgbClr val="3E4F92"/>
              </a:solidFill>
              <a:latin typeface="Lato"/>
              <a:ea typeface="Lato"/>
              <a:cs typeface="Lato"/>
              <a:sym typeface="Lato"/>
            </a:endParaRPr>
          </a:p>
          <a:p>
            <a:pPr marL="457200" lvl="0" indent="0" algn="l" rtl="0">
              <a:spcBef>
                <a:spcPts val="0"/>
              </a:spcBef>
              <a:spcAft>
                <a:spcPts val="0"/>
              </a:spcAft>
              <a:buNone/>
            </a:pPr>
            <a:endParaRPr sz="1800" b="1">
              <a:solidFill>
                <a:srgbClr val="3E4F92"/>
              </a:solidFill>
              <a:latin typeface="Lato"/>
              <a:ea typeface="Lato"/>
              <a:cs typeface="Lato"/>
              <a:sym typeface="Lato"/>
            </a:endParaRPr>
          </a:p>
          <a:p>
            <a:pPr marL="457200" lvl="0" indent="-349250" algn="l" rtl="0">
              <a:spcBef>
                <a:spcPts val="0"/>
              </a:spcBef>
              <a:spcAft>
                <a:spcPts val="0"/>
              </a:spcAft>
              <a:buClr>
                <a:srgbClr val="3E4F92"/>
              </a:buClr>
              <a:buSzPts val="1900"/>
              <a:buFont typeface="Comfortaa SemiBold"/>
              <a:buAutoNum type="arabicPeriod"/>
            </a:pPr>
            <a:r>
              <a:rPr lang="en" sz="1800" b="1">
                <a:solidFill>
                  <a:srgbClr val="3E4F92"/>
                </a:solidFill>
                <a:latin typeface="Lato"/>
                <a:ea typeface="Lato"/>
                <a:cs typeface="Lato"/>
                <a:sym typeface="Lato"/>
              </a:rPr>
              <a:t>Generate a Quote - allows for you to run a quick anonymous quote and find out our closing costs - Email your quote to your clients, just push the Give me a Quote button!</a:t>
            </a:r>
            <a:endParaRPr sz="1800" b="1">
              <a:solidFill>
                <a:srgbClr val="3E4F92"/>
              </a:solidFill>
              <a:latin typeface="Lato"/>
              <a:ea typeface="Lato"/>
              <a:cs typeface="Lato"/>
              <a:sym typeface="Lato"/>
            </a:endParaRPr>
          </a:p>
          <a:p>
            <a:pPr marL="457200" lvl="0" indent="0" algn="l" rtl="0">
              <a:spcBef>
                <a:spcPts val="0"/>
              </a:spcBef>
              <a:spcAft>
                <a:spcPts val="0"/>
              </a:spcAft>
              <a:buNone/>
            </a:pPr>
            <a:endParaRPr sz="1800" b="1">
              <a:solidFill>
                <a:srgbClr val="3E4F92"/>
              </a:solidFill>
              <a:latin typeface="Lato"/>
              <a:ea typeface="Lato"/>
              <a:cs typeface="Lato"/>
              <a:sym typeface="Lato"/>
            </a:endParaRPr>
          </a:p>
          <a:p>
            <a:pPr marL="457200" lvl="0" indent="-342900" algn="l" rtl="0">
              <a:spcBef>
                <a:spcPts val="0"/>
              </a:spcBef>
              <a:spcAft>
                <a:spcPts val="0"/>
              </a:spcAft>
              <a:buClr>
                <a:srgbClr val="3E4F92"/>
              </a:buClr>
              <a:buSzPts val="1800"/>
              <a:buFont typeface="Lato"/>
              <a:buAutoNum type="arabicPeriod"/>
            </a:pPr>
            <a:r>
              <a:rPr lang="en" sz="1800" b="1">
                <a:solidFill>
                  <a:srgbClr val="3E4F92"/>
                </a:solidFill>
                <a:latin typeface="Lato"/>
                <a:ea typeface="Lato"/>
                <a:cs typeface="Lato"/>
                <a:sym typeface="Lato"/>
              </a:rPr>
              <a:t>We’d like for you to login to our actual platform and access Net Sheets and pull your estimates!</a:t>
            </a:r>
            <a:endParaRPr sz="1800" b="1">
              <a:solidFill>
                <a:srgbClr val="3E4F92"/>
              </a:solidFill>
              <a:latin typeface="Lato"/>
              <a:ea typeface="Lato"/>
              <a:cs typeface="Lato"/>
              <a:sym typeface="Lato"/>
            </a:endParaRPr>
          </a:p>
          <a:p>
            <a:pPr marL="457200" lvl="0" indent="0" algn="l" rtl="0">
              <a:spcBef>
                <a:spcPts val="0"/>
              </a:spcBef>
              <a:spcAft>
                <a:spcPts val="0"/>
              </a:spcAft>
              <a:buNone/>
            </a:pPr>
            <a:r>
              <a:rPr lang="en" sz="1800" b="1">
                <a:solidFill>
                  <a:srgbClr val="3E4F92"/>
                </a:solidFill>
                <a:latin typeface="Lato"/>
                <a:ea typeface="Lato"/>
                <a:cs typeface="Lato"/>
                <a:sym typeface="Lato"/>
              </a:rPr>
              <a:t>Just press the  Sign up for Free button.</a:t>
            </a:r>
            <a:endParaRPr sz="1800" b="1">
              <a:solidFill>
                <a:srgbClr val="3E4F92"/>
              </a:solidFill>
              <a:latin typeface="Lato"/>
              <a:ea typeface="Lato"/>
              <a:cs typeface="Lato"/>
              <a:sym typeface="Lato"/>
            </a:endParaRPr>
          </a:p>
        </p:txBody>
      </p:sp>
      <p:sp>
        <p:nvSpPr>
          <p:cNvPr id="91" name="Google Shape;91;p16"/>
          <p:cNvSpPr/>
          <p:nvPr/>
        </p:nvSpPr>
        <p:spPr>
          <a:xfrm>
            <a:off x="318775" y="8676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p:cNvPicPr preferRelativeResize="0"/>
          <p:nvPr/>
        </p:nvPicPr>
        <p:blipFill>
          <a:blip r:embed="rId4">
            <a:alphaModFix/>
          </a:blip>
          <a:stretch>
            <a:fillRect/>
          </a:stretch>
        </p:blipFill>
        <p:spPr>
          <a:xfrm>
            <a:off x="5249325" y="399213"/>
            <a:ext cx="3740027" cy="43450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How to Bookmark the app</a:t>
            </a:r>
            <a:endParaRPr sz="4300" b="1">
              <a:solidFill>
                <a:srgbClr val="3E4F92"/>
              </a:solidFill>
              <a:latin typeface="Helvetica Neue"/>
              <a:ea typeface="Helvetica Neue"/>
              <a:cs typeface="Helvetica Neue"/>
              <a:sym typeface="Helvetica Neue"/>
            </a:endParaRPr>
          </a:p>
        </p:txBody>
      </p:sp>
      <p:sp>
        <p:nvSpPr>
          <p:cNvPr id="99" name="Google Shape;99;p17"/>
          <p:cNvSpPr/>
          <p:nvPr/>
        </p:nvSpPr>
        <p:spPr>
          <a:xfrm>
            <a:off x="311700" y="1672525"/>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7"/>
          <p:cNvPicPr preferRelativeResize="0"/>
          <p:nvPr/>
        </p:nvPicPr>
        <p:blipFill rotWithShape="1">
          <a:blip r:embed="rId3">
            <a:alphaModFix/>
          </a:blip>
          <a:srcRect l="2470" t="2125" r="2136" b="28410"/>
          <a:stretch/>
        </p:blipFill>
        <p:spPr>
          <a:xfrm>
            <a:off x="1658850" y="2162275"/>
            <a:ext cx="6013724" cy="2548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subTitle" idx="1"/>
          </p:nvPr>
        </p:nvSpPr>
        <p:spPr>
          <a:xfrm>
            <a:off x="517050" y="1378375"/>
            <a:ext cx="4075200" cy="22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b="1">
                <a:solidFill>
                  <a:srgbClr val="3E4F92"/>
                </a:solidFill>
                <a:latin typeface="Helvetica Neue"/>
                <a:ea typeface="Helvetica Neue"/>
                <a:cs typeface="Helvetica Neue"/>
                <a:sym typeface="Helvetica Neue"/>
              </a:rPr>
              <a:t>Scan this to find the app and Register</a:t>
            </a:r>
            <a:endParaRPr sz="4300" b="1">
              <a:solidFill>
                <a:srgbClr val="3E4F92"/>
              </a:solidFill>
              <a:latin typeface="Helvetica Neue"/>
              <a:ea typeface="Helvetica Neue"/>
              <a:cs typeface="Helvetica Neue"/>
              <a:sym typeface="Helvetica Neue"/>
            </a:endParaRPr>
          </a:p>
        </p:txBody>
      </p:sp>
      <p:pic>
        <p:nvPicPr>
          <p:cNvPr id="106" name="Google Shape;106;p18"/>
          <p:cNvPicPr preferRelativeResize="0"/>
          <p:nvPr/>
        </p:nvPicPr>
        <p:blipFill>
          <a:blip r:embed="rId3">
            <a:alphaModFix/>
          </a:blip>
          <a:stretch>
            <a:fillRect/>
          </a:stretch>
        </p:blipFill>
        <p:spPr>
          <a:xfrm>
            <a:off x="4744650" y="152400"/>
            <a:ext cx="394145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Register</a:t>
            </a:r>
            <a:endParaRPr sz="4300" b="1">
              <a:solidFill>
                <a:srgbClr val="3E4F92"/>
              </a:solidFill>
              <a:latin typeface="Helvetica Neue"/>
              <a:ea typeface="Helvetica Neue"/>
              <a:cs typeface="Helvetica Neue"/>
              <a:sym typeface="Helvetica Neue"/>
            </a:endParaRPr>
          </a:p>
        </p:txBody>
      </p:sp>
      <p:sp>
        <p:nvSpPr>
          <p:cNvPr id="112" name="Google Shape;112;p19"/>
          <p:cNvSpPr/>
          <p:nvPr/>
        </p:nvSpPr>
        <p:spPr>
          <a:xfrm>
            <a:off x="318775" y="9438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0909"/>
              </a:solidFill>
            </a:endParaRPr>
          </a:p>
        </p:txBody>
      </p:sp>
      <p:sp>
        <p:nvSpPr>
          <p:cNvPr id="113" name="Google Shape;113;p19"/>
          <p:cNvSpPr txBox="1"/>
          <p:nvPr/>
        </p:nvSpPr>
        <p:spPr>
          <a:xfrm>
            <a:off x="318775" y="1439325"/>
            <a:ext cx="4368300" cy="307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solidFill>
                <a:srgbClr val="3E4F92"/>
              </a:solidFill>
              <a:latin typeface="Lato"/>
              <a:ea typeface="Lato"/>
              <a:cs typeface="Lato"/>
              <a:sym typeface="Lato"/>
            </a:endParaRPr>
          </a:p>
          <a:p>
            <a:pPr marL="457200" lvl="0" indent="-342900" algn="l" rtl="0">
              <a:spcBef>
                <a:spcPts val="0"/>
              </a:spcBef>
              <a:spcAft>
                <a:spcPts val="0"/>
              </a:spcAft>
              <a:buClr>
                <a:srgbClr val="3E4F92"/>
              </a:buClr>
              <a:buSzPts val="1800"/>
              <a:buFont typeface="Comfortaa SemiBold"/>
              <a:buAutoNum type="arabicPeriod"/>
            </a:pPr>
            <a:r>
              <a:rPr lang="en" sz="1700" b="1">
                <a:solidFill>
                  <a:srgbClr val="3E4F92"/>
                </a:solidFill>
                <a:latin typeface="Lato"/>
                <a:ea typeface="Lato"/>
                <a:cs typeface="Lato"/>
                <a:sym typeface="Lato"/>
              </a:rPr>
              <a:t>Click the “No Account? Sign up Now” Button</a:t>
            </a:r>
            <a:endParaRPr sz="1700" b="1">
              <a:solidFill>
                <a:srgbClr val="3E4F92"/>
              </a:solidFill>
              <a:latin typeface="Lato"/>
              <a:ea typeface="Lato"/>
              <a:cs typeface="Lato"/>
              <a:sym typeface="Lato"/>
            </a:endParaRPr>
          </a:p>
          <a:p>
            <a:pPr marL="457200" lvl="0" indent="0" algn="l" rtl="0">
              <a:spcBef>
                <a:spcPts val="0"/>
              </a:spcBef>
              <a:spcAft>
                <a:spcPts val="0"/>
              </a:spcAft>
              <a:buNone/>
            </a:pPr>
            <a:endParaRPr sz="1700" b="1">
              <a:solidFill>
                <a:srgbClr val="3E4F92"/>
              </a:solidFill>
              <a:latin typeface="Lato"/>
              <a:ea typeface="Lato"/>
              <a:cs typeface="Lato"/>
              <a:sym typeface="Lato"/>
            </a:endParaRPr>
          </a:p>
          <a:p>
            <a:pPr marL="457200" lvl="0" indent="-336550" algn="l" rtl="0">
              <a:spcBef>
                <a:spcPts val="0"/>
              </a:spcBef>
              <a:spcAft>
                <a:spcPts val="0"/>
              </a:spcAft>
              <a:buClr>
                <a:srgbClr val="3E4F92"/>
              </a:buClr>
              <a:buSzPts val="1700"/>
              <a:buFont typeface="Lato"/>
              <a:buAutoNum type="arabicPeriod"/>
            </a:pPr>
            <a:r>
              <a:rPr lang="en" sz="1700" b="1">
                <a:solidFill>
                  <a:srgbClr val="3E4F92"/>
                </a:solidFill>
                <a:latin typeface="Lato"/>
                <a:ea typeface="Lato"/>
                <a:cs typeface="Lato"/>
                <a:sym typeface="Lato"/>
              </a:rPr>
              <a:t>Complete the registration.</a:t>
            </a:r>
            <a:endParaRPr sz="2000">
              <a:solidFill>
                <a:srgbClr val="3E4F92"/>
              </a:solidFill>
              <a:latin typeface="Lato"/>
              <a:ea typeface="Lato"/>
              <a:cs typeface="Lato"/>
              <a:sym typeface="Lato"/>
            </a:endParaRPr>
          </a:p>
          <a:p>
            <a:pPr marL="457200" lvl="0" indent="0" algn="l" rtl="0">
              <a:spcBef>
                <a:spcPts val="0"/>
              </a:spcBef>
              <a:spcAft>
                <a:spcPts val="0"/>
              </a:spcAft>
              <a:buNone/>
            </a:pPr>
            <a:endParaRPr sz="1700" b="1">
              <a:solidFill>
                <a:srgbClr val="3E4F92"/>
              </a:solidFill>
              <a:latin typeface="Lato"/>
              <a:ea typeface="Lato"/>
              <a:cs typeface="Lato"/>
              <a:sym typeface="Lato"/>
            </a:endParaRPr>
          </a:p>
          <a:p>
            <a:pPr marL="457200" lvl="0" indent="-336550" algn="l" rtl="0">
              <a:spcBef>
                <a:spcPts val="0"/>
              </a:spcBef>
              <a:spcAft>
                <a:spcPts val="0"/>
              </a:spcAft>
              <a:buClr>
                <a:srgbClr val="3E4F92"/>
              </a:buClr>
              <a:buSzPts val="1700"/>
              <a:buFont typeface="Lato"/>
              <a:buAutoNum type="arabicPeriod"/>
            </a:pPr>
            <a:r>
              <a:rPr lang="en" sz="1700" b="1">
                <a:solidFill>
                  <a:srgbClr val="3E4F92"/>
                </a:solidFill>
                <a:latin typeface="Lato"/>
                <a:ea typeface="Lato"/>
                <a:cs typeface="Lato"/>
                <a:sym typeface="Lato"/>
              </a:rPr>
              <a:t>Click on Sign up button.</a:t>
            </a:r>
            <a:endParaRPr sz="1700" b="1">
              <a:solidFill>
                <a:srgbClr val="3E4F92"/>
              </a:solidFill>
              <a:latin typeface="Lato"/>
              <a:ea typeface="Lato"/>
              <a:cs typeface="Lato"/>
              <a:sym typeface="Lato"/>
            </a:endParaRPr>
          </a:p>
          <a:p>
            <a:pPr marL="0" lvl="0" indent="0" algn="l" rtl="0">
              <a:spcBef>
                <a:spcPts val="0"/>
              </a:spcBef>
              <a:spcAft>
                <a:spcPts val="0"/>
              </a:spcAft>
              <a:buNone/>
            </a:pPr>
            <a:endParaRPr sz="1700" b="1">
              <a:solidFill>
                <a:srgbClr val="3E4F92"/>
              </a:solidFill>
              <a:latin typeface="Lato"/>
              <a:ea typeface="Lato"/>
              <a:cs typeface="Lato"/>
              <a:sym typeface="Lato"/>
            </a:endParaRPr>
          </a:p>
          <a:p>
            <a:pPr marL="457200" lvl="0" indent="-336550" algn="l" rtl="0">
              <a:spcBef>
                <a:spcPts val="0"/>
              </a:spcBef>
              <a:spcAft>
                <a:spcPts val="0"/>
              </a:spcAft>
              <a:buClr>
                <a:srgbClr val="3E4F92"/>
              </a:buClr>
              <a:buSzPts val="1700"/>
              <a:buFont typeface="Lato"/>
              <a:buAutoNum type="arabicPeriod"/>
            </a:pPr>
            <a:r>
              <a:rPr lang="en" sz="1700" b="1" u="sng">
                <a:solidFill>
                  <a:srgbClr val="3E4F92"/>
                </a:solidFill>
                <a:latin typeface="Lato"/>
                <a:ea typeface="Lato"/>
                <a:cs typeface="Lato"/>
                <a:sym typeface="Lato"/>
              </a:rPr>
              <a:t>Check your email to confirm.</a:t>
            </a:r>
            <a:endParaRPr sz="1700" b="1" u="sng">
              <a:solidFill>
                <a:srgbClr val="3E4F92"/>
              </a:solidFill>
              <a:latin typeface="Lato"/>
              <a:ea typeface="Lato"/>
              <a:cs typeface="Lato"/>
              <a:sym typeface="Lato"/>
            </a:endParaRPr>
          </a:p>
          <a:p>
            <a:pPr marL="0" lvl="0" indent="0" algn="l" rtl="0">
              <a:spcBef>
                <a:spcPts val="0"/>
              </a:spcBef>
              <a:spcAft>
                <a:spcPts val="0"/>
              </a:spcAft>
              <a:buNone/>
            </a:pPr>
            <a:endParaRPr sz="1700" b="1">
              <a:solidFill>
                <a:srgbClr val="3E4F92"/>
              </a:solidFill>
              <a:latin typeface="Lato"/>
              <a:ea typeface="Lato"/>
              <a:cs typeface="Lato"/>
              <a:sym typeface="Lato"/>
            </a:endParaRPr>
          </a:p>
          <a:p>
            <a:pPr marL="0" lvl="0" indent="0" algn="l" rtl="0">
              <a:spcBef>
                <a:spcPts val="0"/>
              </a:spcBef>
              <a:spcAft>
                <a:spcPts val="0"/>
              </a:spcAft>
              <a:buNone/>
            </a:pPr>
            <a:r>
              <a:rPr lang="en" sz="1700" b="1">
                <a:solidFill>
                  <a:srgbClr val="3E4F92"/>
                </a:solidFill>
                <a:latin typeface="Lato"/>
                <a:ea typeface="Lato"/>
                <a:cs typeface="Lato"/>
                <a:sym typeface="Lato"/>
              </a:rPr>
              <a:t>   </a:t>
            </a:r>
            <a:endParaRPr sz="1700" b="1">
              <a:solidFill>
                <a:srgbClr val="3E4F92"/>
              </a:solidFill>
              <a:latin typeface="Lato"/>
              <a:ea typeface="Lato"/>
              <a:cs typeface="Lato"/>
              <a:sym typeface="Lato"/>
            </a:endParaRPr>
          </a:p>
        </p:txBody>
      </p:sp>
      <p:sp>
        <p:nvSpPr>
          <p:cNvPr id="114" name="Google Shape;114;p19"/>
          <p:cNvSpPr txBox="1"/>
          <p:nvPr/>
        </p:nvSpPr>
        <p:spPr>
          <a:xfrm>
            <a:off x="4790450" y="791400"/>
            <a:ext cx="42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1.</a:t>
            </a:r>
            <a:endParaRPr b="1"/>
          </a:p>
        </p:txBody>
      </p:sp>
      <p:sp>
        <p:nvSpPr>
          <p:cNvPr id="115" name="Google Shape;115;p19"/>
          <p:cNvSpPr txBox="1"/>
          <p:nvPr/>
        </p:nvSpPr>
        <p:spPr>
          <a:xfrm>
            <a:off x="4790450" y="2571750"/>
            <a:ext cx="42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2.</a:t>
            </a:r>
            <a:endParaRPr b="1"/>
          </a:p>
        </p:txBody>
      </p:sp>
      <p:sp>
        <p:nvSpPr>
          <p:cNvPr id="116" name="Google Shape;116;p19"/>
          <p:cNvSpPr txBox="1"/>
          <p:nvPr/>
        </p:nvSpPr>
        <p:spPr>
          <a:xfrm>
            <a:off x="4790450" y="4451700"/>
            <a:ext cx="42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3.</a:t>
            </a:r>
            <a:endParaRPr b="1"/>
          </a:p>
        </p:txBody>
      </p:sp>
      <p:pic>
        <p:nvPicPr>
          <p:cNvPr id="117" name="Google Shape;117;p19"/>
          <p:cNvPicPr preferRelativeResize="0"/>
          <p:nvPr/>
        </p:nvPicPr>
        <p:blipFill>
          <a:blip r:embed="rId3">
            <a:alphaModFix/>
          </a:blip>
          <a:stretch>
            <a:fillRect/>
          </a:stretch>
        </p:blipFill>
        <p:spPr>
          <a:xfrm>
            <a:off x="5503625" y="152400"/>
            <a:ext cx="2847899" cy="1927026"/>
          </a:xfrm>
          <a:prstGeom prst="rect">
            <a:avLst/>
          </a:prstGeom>
          <a:noFill/>
          <a:ln>
            <a:noFill/>
          </a:ln>
          <a:effectLst>
            <a:outerShdw blurRad="57150" dist="19050" dir="5400000" algn="bl" rotWithShape="0">
              <a:srgbClr val="000000">
                <a:alpha val="50000"/>
              </a:srgbClr>
            </a:outerShdw>
          </a:effectLst>
        </p:spPr>
      </p:pic>
      <p:pic>
        <p:nvPicPr>
          <p:cNvPr id="118" name="Google Shape;118;p19"/>
          <p:cNvPicPr preferRelativeResize="0"/>
          <p:nvPr/>
        </p:nvPicPr>
        <p:blipFill>
          <a:blip r:embed="rId4">
            <a:alphaModFix/>
          </a:blip>
          <a:stretch>
            <a:fillRect/>
          </a:stretch>
        </p:blipFill>
        <p:spPr>
          <a:xfrm>
            <a:off x="5503625" y="2231825"/>
            <a:ext cx="2847901" cy="2759274"/>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Mobile app</a:t>
            </a:r>
            <a:endParaRPr sz="4300" b="1">
              <a:solidFill>
                <a:srgbClr val="3E4F92"/>
              </a:solidFill>
              <a:latin typeface="Helvetica Neue"/>
              <a:ea typeface="Helvetica Neue"/>
              <a:cs typeface="Helvetica Neue"/>
              <a:sym typeface="Helvetica Neue"/>
            </a:endParaRPr>
          </a:p>
        </p:txBody>
      </p:sp>
      <p:sp>
        <p:nvSpPr>
          <p:cNvPr id="124" name="Google Shape;124;p20"/>
          <p:cNvSpPr/>
          <p:nvPr/>
        </p:nvSpPr>
        <p:spPr>
          <a:xfrm>
            <a:off x="318775" y="9438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E2330"/>
              </a:solidFill>
            </a:endParaRPr>
          </a:p>
        </p:txBody>
      </p:sp>
      <p:sp>
        <p:nvSpPr>
          <p:cNvPr id="125" name="Google Shape;125;p20"/>
          <p:cNvSpPr txBox="1"/>
          <p:nvPr/>
        </p:nvSpPr>
        <p:spPr>
          <a:xfrm>
            <a:off x="-76200" y="1066800"/>
            <a:ext cx="43683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solidFill>
                <a:srgbClr val="3E4F92"/>
              </a:solidFill>
              <a:latin typeface="Lato"/>
              <a:ea typeface="Lato"/>
              <a:cs typeface="Lato"/>
              <a:sym typeface="Lato"/>
            </a:endParaRPr>
          </a:p>
          <a:p>
            <a:pPr marL="457200" lvl="0" indent="-342900" algn="l" rtl="0">
              <a:spcBef>
                <a:spcPts val="0"/>
              </a:spcBef>
              <a:spcAft>
                <a:spcPts val="0"/>
              </a:spcAft>
              <a:buClr>
                <a:srgbClr val="3E4F92"/>
              </a:buClr>
              <a:buSzPts val="1800"/>
              <a:buFont typeface="Comfortaa SemiBold"/>
              <a:buAutoNum type="arabicPeriod"/>
            </a:pPr>
            <a:r>
              <a:rPr lang="en" sz="1700" b="1">
                <a:solidFill>
                  <a:srgbClr val="3E4F92"/>
                </a:solidFill>
                <a:latin typeface="Lato"/>
                <a:ea typeface="Lato"/>
                <a:cs typeface="Lato"/>
                <a:sym typeface="Lato"/>
              </a:rPr>
              <a:t>After Scanning the QR Code &amp; Registration</a:t>
            </a:r>
            <a:endParaRPr sz="1700" b="1">
              <a:solidFill>
                <a:srgbClr val="3E4F92"/>
              </a:solidFill>
              <a:latin typeface="Lato"/>
              <a:ea typeface="Lato"/>
              <a:cs typeface="Lato"/>
              <a:sym typeface="Lato"/>
            </a:endParaRPr>
          </a:p>
          <a:p>
            <a:pPr marL="457200" lvl="0" indent="0" algn="l" rtl="0">
              <a:spcBef>
                <a:spcPts val="0"/>
              </a:spcBef>
              <a:spcAft>
                <a:spcPts val="0"/>
              </a:spcAft>
              <a:buNone/>
            </a:pPr>
            <a:endParaRPr sz="1700" b="1">
              <a:solidFill>
                <a:srgbClr val="3E4F92"/>
              </a:solidFill>
              <a:latin typeface="Lato"/>
              <a:ea typeface="Lato"/>
              <a:cs typeface="Lato"/>
              <a:sym typeface="Lato"/>
            </a:endParaRPr>
          </a:p>
          <a:p>
            <a:pPr marL="457200" lvl="0" indent="-336550" algn="l" rtl="0">
              <a:spcBef>
                <a:spcPts val="0"/>
              </a:spcBef>
              <a:spcAft>
                <a:spcPts val="0"/>
              </a:spcAft>
              <a:buClr>
                <a:srgbClr val="3E4F92"/>
              </a:buClr>
              <a:buSzPts val="1700"/>
              <a:buFont typeface="Lato"/>
              <a:buAutoNum type="arabicPeriod"/>
            </a:pPr>
            <a:r>
              <a:rPr lang="en" sz="1700" b="1">
                <a:solidFill>
                  <a:srgbClr val="3E4F92"/>
                </a:solidFill>
                <a:latin typeface="Lato"/>
                <a:ea typeface="Lato"/>
                <a:cs typeface="Lato"/>
                <a:sym typeface="Lato"/>
              </a:rPr>
              <a:t>Look for the icons (see images) and click on it if you’re using an </a:t>
            </a:r>
            <a:r>
              <a:rPr lang="en" sz="1700" b="1" u="sng">
                <a:solidFill>
                  <a:srgbClr val="3E4F92"/>
                </a:solidFill>
                <a:latin typeface="Lato"/>
                <a:ea typeface="Lato"/>
                <a:cs typeface="Lato"/>
                <a:sym typeface="Lato"/>
              </a:rPr>
              <a:t>iphone</a:t>
            </a:r>
            <a:r>
              <a:rPr lang="en" sz="1700" b="1">
                <a:solidFill>
                  <a:srgbClr val="3E4F92"/>
                </a:solidFill>
                <a:latin typeface="Lato"/>
                <a:ea typeface="Lato"/>
                <a:cs typeface="Lato"/>
                <a:sym typeface="Lato"/>
              </a:rPr>
              <a:t> (left) and an </a:t>
            </a:r>
            <a:r>
              <a:rPr lang="en" sz="1700" b="1" u="sng">
                <a:solidFill>
                  <a:srgbClr val="3E4F92"/>
                </a:solidFill>
                <a:latin typeface="Lato"/>
                <a:ea typeface="Lato"/>
                <a:cs typeface="Lato"/>
                <a:sym typeface="Lato"/>
              </a:rPr>
              <a:t>android</a:t>
            </a:r>
            <a:r>
              <a:rPr lang="en" sz="1700" b="1">
                <a:solidFill>
                  <a:srgbClr val="3E4F92"/>
                </a:solidFill>
                <a:latin typeface="Lato"/>
                <a:ea typeface="Lato"/>
                <a:cs typeface="Lato"/>
                <a:sym typeface="Lato"/>
              </a:rPr>
              <a:t> phone (right).</a:t>
            </a:r>
            <a:endParaRPr sz="1700" b="1">
              <a:solidFill>
                <a:srgbClr val="3E4F92"/>
              </a:solidFill>
              <a:latin typeface="Lato"/>
              <a:ea typeface="Lato"/>
              <a:cs typeface="Lato"/>
              <a:sym typeface="Lato"/>
            </a:endParaRPr>
          </a:p>
          <a:p>
            <a:pPr marL="457200" lvl="0" indent="0" algn="l" rtl="0">
              <a:spcBef>
                <a:spcPts val="0"/>
              </a:spcBef>
              <a:spcAft>
                <a:spcPts val="0"/>
              </a:spcAft>
              <a:buNone/>
            </a:pPr>
            <a:endParaRPr sz="1700" b="1">
              <a:solidFill>
                <a:srgbClr val="3E4F92"/>
              </a:solidFill>
              <a:latin typeface="Lato"/>
              <a:ea typeface="Lato"/>
              <a:cs typeface="Lato"/>
              <a:sym typeface="Lato"/>
            </a:endParaRPr>
          </a:p>
          <a:p>
            <a:pPr marL="457200" lvl="0" indent="-336550" algn="l" rtl="0">
              <a:spcBef>
                <a:spcPts val="0"/>
              </a:spcBef>
              <a:spcAft>
                <a:spcPts val="0"/>
              </a:spcAft>
              <a:buClr>
                <a:srgbClr val="3E4F92"/>
              </a:buClr>
              <a:buSzPts val="1700"/>
              <a:buFont typeface="Lato"/>
              <a:buAutoNum type="arabicPeriod"/>
            </a:pPr>
            <a:r>
              <a:rPr lang="en" sz="1700" b="1">
                <a:solidFill>
                  <a:srgbClr val="3E4F92"/>
                </a:solidFill>
                <a:latin typeface="Lato"/>
                <a:ea typeface="Lato"/>
                <a:cs typeface="Lato"/>
                <a:sym typeface="Lato"/>
              </a:rPr>
              <a:t>Look for “add to home screen” and click it to add the app on your phone</a:t>
            </a:r>
            <a:endParaRPr sz="1700" b="1">
              <a:solidFill>
                <a:srgbClr val="3E4F92"/>
              </a:solidFill>
              <a:latin typeface="Lato"/>
              <a:ea typeface="Lato"/>
              <a:cs typeface="Lato"/>
              <a:sym typeface="Lato"/>
            </a:endParaRPr>
          </a:p>
          <a:p>
            <a:pPr marL="0" lvl="0" indent="0" algn="l" rtl="0">
              <a:spcBef>
                <a:spcPts val="0"/>
              </a:spcBef>
              <a:spcAft>
                <a:spcPts val="0"/>
              </a:spcAft>
              <a:buNone/>
            </a:pPr>
            <a:endParaRPr sz="1700" b="1">
              <a:solidFill>
                <a:srgbClr val="3E4F92"/>
              </a:solidFill>
              <a:latin typeface="Lato"/>
              <a:ea typeface="Lato"/>
              <a:cs typeface="Lato"/>
              <a:sym typeface="Lato"/>
            </a:endParaRPr>
          </a:p>
          <a:p>
            <a:pPr marL="0" lvl="0" indent="0" algn="l" rtl="0">
              <a:spcBef>
                <a:spcPts val="0"/>
              </a:spcBef>
              <a:spcAft>
                <a:spcPts val="0"/>
              </a:spcAft>
              <a:buNone/>
            </a:pPr>
            <a:r>
              <a:rPr lang="en" sz="1700" b="1">
                <a:solidFill>
                  <a:srgbClr val="3E4F92"/>
                </a:solidFill>
                <a:latin typeface="Lato"/>
                <a:ea typeface="Lato"/>
                <a:cs typeface="Lato"/>
                <a:sym typeface="Lato"/>
              </a:rPr>
              <a:t>         You can also Watch these video clips</a:t>
            </a:r>
            <a:endParaRPr sz="1700" b="1">
              <a:solidFill>
                <a:srgbClr val="3E4F92"/>
              </a:solidFill>
              <a:latin typeface="Lato"/>
              <a:ea typeface="Lato"/>
              <a:cs typeface="Lato"/>
              <a:sym typeface="Lato"/>
            </a:endParaRPr>
          </a:p>
          <a:p>
            <a:pPr marL="0" lvl="0" indent="0" algn="l" rtl="0">
              <a:spcBef>
                <a:spcPts val="0"/>
              </a:spcBef>
              <a:spcAft>
                <a:spcPts val="0"/>
              </a:spcAft>
              <a:buNone/>
            </a:pPr>
            <a:r>
              <a:rPr lang="en" sz="1700" b="1">
                <a:solidFill>
                  <a:srgbClr val="3E4F92"/>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           </a:t>
            </a:r>
            <a:r>
              <a:rPr lang="en" sz="1700" b="1" u="sng">
                <a:solidFill>
                  <a:srgbClr val="3E4F92"/>
                </a:solidFill>
                <a:latin typeface="Lato"/>
                <a:ea typeface="Lato"/>
                <a:cs typeface="Lato"/>
                <a:sym typeface="Lato"/>
                <a:hlinkClick r:id="rId3">
                  <a:extLst>
                    <a:ext uri="{A12FA001-AC4F-418D-AE19-62706E023703}">
                      <ahyp:hlinkClr xmlns:ahyp="http://schemas.microsoft.com/office/drawing/2018/hyperlinkcolor" val="tx"/>
                    </a:ext>
                  </a:extLst>
                </a:hlinkClick>
              </a:rPr>
              <a:t>Android Users</a:t>
            </a:r>
            <a:r>
              <a:rPr lang="en" sz="1700" b="1">
                <a:solidFill>
                  <a:srgbClr val="3E4F92"/>
                </a:solidFill>
                <a:latin typeface="Lato"/>
                <a:ea typeface="Lato"/>
                <a:cs typeface="Lato"/>
                <a:sym typeface="Lato"/>
              </a:rPr>
              <a:t> or </a:t>
            </a:r>
            <a:r>
              <a:rPr lang="en" sz="1700" b="1" u="sng">
                <a:solidFill>
                  <a:srgbClr val="3E4F92"/>
                </a:solidFill>
                <a:latin typeface="Lato"/>
                <a:ea typeface="Lato"/>
                <a:cs typeface="Lato"/>
                <a:sym typeface="Lato"/>
                <a:hlinkClick r:id="rId4">
                  <a:extLst>
                    <a:ext uri="{A12FA001-AC4F-418D-AE19-62706E023703}">
                      <ahyp:hlinkClr xmlns:ahyp="http://schemas.microsoft.com/office/drawing/2018/hyperlinkcolor" val="tx"/>
                    </a:ext>
                  </a:extLst>
                </a:hlinkClick>
              </a:rPr>
              <a:t>iOs/iphone Users</a:t>
            </a:r>
            <a:endParaRPr sz="1700" b="1">
              <a:solidFill>
                <a:srgbClr val="3E4F92"/>
              </a:solidFill>
              <a:latin typeface="Lato"/>
              <a:ea typeface="Lato"/>
              <a:cs typeface="Lato"/>
              <a:sym typeface="Lato"/>
            </a:endParaRPr>
          </a:p>
          <a:p>
            <a:pPr marL="457200" lvl="0" indent="0" algn="l" rtl="0">
              <a:spcBef>
                <a:spcPts val="0"/>
              </a:spcBef>
              <a:spcAft>
                <a:spcPts val="0"/>
              </a:spcAft>
              <a:buNone/>
            </a:pPr>
            <a:endParaRPr sz="1700" b="1">
              <a:solidFill>
                <a:srgbClr val="3E4F92"/>
              </a:solidFill>
              <a:latin typeface="Lato"/>
              <a:ea typeface="Lato"/>
              <a:cs typeface="Lato"/>
              <a:sym typeface="Lato"/>
            </a:endParaRPr>
          </a:p>
          <a:p>
            <a:pPr marL="457200" lvl="0" indent="0" algn="l" rtl="0">
              <a:spcBef>
                <a:spcPts val="0"/>
              </a:spcBef>
              <a:spcAft>
                <a:spcPts val="0"/>
              </a:spcAft>
              <a:buNone/>
            </a:pPr>
            <a:r>
              <a:rPr lang="en" sz="1700" b="1">
                <a:solidFill>
                  <a:srgbClr val="3E4F92"/>
                </a:solidFill>
                <a:latin typeface="Lato"/>
                <a:ea typeface="Lato"/>
                <a:cs typeface="Lato"/>
                <a:sym typeface="Lato"/>
              </a:rPr>
              <a:t>Guide: </a:t>
            </a:r>
            <a:r>
              <a:rPr lang="en" sz="1700" b="1" u="sng">
                <a:solidFill>
                  <a:srgbClr val="3E4F92"/>
                </a:solidFill>
                <a:latin typeface="Lato"/>
                <a:ea typeface="Lato"/>
                <a:cs typeface="Lato"/>
                <a:sym typeface="Lato"/>
                <a:hlinkClick r:id="rId5">
                  <a:extLst>
                    <a:ext uri="{A12FA001-AC4F-418D-AE19-62706E023703}">
                      <ahyp:hlinkClr xmlns:ahyp="http://schemas.microsoft.com/office/drawing/2018/hyperlinkcolor" val="tx"/>
                    </a:ext>
                  </a:extLst>
                </a:hlinkClick>
              </a:rPr>
              <a:t>Adding your app to Mobile</a:t>
            </a:r>
            <a:endParaRPr sz="1700" b="1">
              <a:solidFill>
                <a:srgbClr val="3E4F92"/>
              </a:solidFill>
              <a:latin typeface="Lato"/>
              <a:ea typeface="Lato"/>
              <a:cs typeface="Lato"/>
              <a:sym typeface="Lato"/>
            </a:endParaRPr>
          </a:p>
          <a:p>
            <a:pPr marL="0" lvl="0" indent="0" algn="l" rtl="0">
              <a:spcBef>
                <a:spcPts val="0"/>
              </a:spcBef>
              <a:spcAft>
                <a:spcPts val="0"/>
              </a:spcAft>
              <a:buNone/>
            </a:pPr>
            <a:endParaRPr sz="1700" b="1">
              <a:solidFill>
                <a:srgbClr val="3E4F92"/>
              </a:solidFill>
              <a:latin typeface="Lato"/>
              <a:ea typeface="Lato"/>
              <a:cs typeface="Lato"/>
              <a:sym typeface="Lato"/>
            </a:endParaRPr>
          </a:p>
        </p:txBody>
      </p:sp>
      <p:pic>
        <p:nvPicPr>
          <p:cNvPr id="126" name="Google Shape;126;p20"/>
          <p:cNvPicPr preferRelativeResize="0"/>
          <p:nvPr/>
        </p:nvPicPr>
        <p:blipFill>
          <a:blip r:embed="rId6">
            <a:alphaModFix/>
          </a:blip>
          <a:stretch>
            <a:fillRect/>
          </a:stretch>
        </p:blipFill>
        <p:spPr>
          <a:xfrm>
            <a:off x="4296250" y="1647149"/>
            <a:ext cx="2152127" cy="2256825"/>
          </a:xfrm>
          <a:prstGeom prst="rect">
            <a:avLst/>
          </a:prstGeom>
          <a:noFill/>
          <a:ln>
            <a:noFill/>
          </a:ln>
          <a:effectLst>
            <a:outerShdw blurRad="57150" dist="19050" dir="5400000" algn="bl" rotWithShape="0">
              <a:srgbClr val="000000">
                <a:alpha val="50000"/>
              </a:srgbClr>
            </a:outerShdw>
          </a:effectLst>
        </p:spPr>
      </p:pic>
      <p:pic>
        <p:nvPicPr>
          <p:cNvPr id="127" name="Google Shape;127;p20"/>
          <p:cNvPicPr preferRelativeResize="0"/>
          <p:nvPr/>
        </p:nvPicPr>
        <p:blipFill>
          <a:blip r:embed="rId7">
            <a:alphaModFix/>
          </a:blip>
          <a:stretch>
            <a:fillRect/>
          </a:stretch>
        </p:blipFill>
        <p:spPr>
          <a:xfrm>
            <a:off x="6787050" y="1647150"/>
            <a:ext cx="2208300" cy="2256834"/>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5906350" y="1286925"/>
            <a:ext cx="3190225" cy="3771926"/>
          </a:xfrm>
          <a:prstGeom prst="rect">
            <a:avLst/>
          </a:prstGeom>
          <a:noFill/>
          <a:ln>
            <a:noFill/>
          </a:ln>
          <a:effectLst>
            <a:outerShdw blurRad="57150" dist="19050" dir="5400000" algn="bl" rotWithShape="0">
              <a:srgbClr val="000000">
                <a:alpha val="50000"/>
              </a:srgbClr>
            </a:outerShdw>
          </a:effectLst>
        </p:spPr>
      </p:pic>
      <p:pic>
        <p:nvPicPr>
          <p:cNvPr id="133" name="Google Shape;133;p21"/>
          <p:cNvPicPr preferRelativeResize="0"/>
          <p:nvPr/>
        </p:nvPicPr>
        <p:blipFill>
          <a:blip r:embed="rId4">
            <a:alphaModFix/>
          </a:blip>
          <a:stretch>
            <a:fillRect/>
          </a:stretch>
        </p:blipFill>
        <p:spPr>
          <a:xfrm>
            <a:off x="7521336" y="52950"/>
            <a:ext cx="1622664" cy="1586200"/>
          </a:xfrm>
          <a:prstGeom prst="rect">
            <a:avLst/>
          </a:prstGeom>
          <a:noFill/>
          <a:ln>
            <a:noFill/>
          </a:ln>
          <a:effectLst>
            <a:outerShdw blurRad="57150" dist="19050" dir="5400000" algn="bl" rotWithShape="0">
              <a:srgbClr val="000000">
                <a:alpha val="50000"/>
              </a:srgbClr>
            </a:outerShdw>
          </a:effectLst>
        </p:spPr>
      </p:pic>
      <p:sp>
        <p:nvSpPr>
          <p:cNvPr id="134" name="Google Shape;134;p21"/>
          <p:cNvSpPr/>
          <p:nvPr/>
        </p:nvSpPr>
        <p:spPr>
          <a:xfrm>
            <a:off x="0" y="0"/>
            <a:ext cx="56274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subTitle" idx="1"/>
          </p:nvPr>
        </p:nvSpPr>
        <p:spPr>
          <a:xfrm>
            <a:off x="198725" y="186275"/>
            <a:ext cx="515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a:solidFill>
                  <a:srgbClr val="3E4F92"/>
                </a:solidFill>
                <a:latin typeface="Helvetica Neue"/>
                <a:ea typeface="Helvetica Neue"/>
                <a:cs typeface="Helvetica Neue"/>
                <a:sym typeface="Helvetica Neue"/>
              </a:rPr>
              <a:t>Profile Settings</a:t>
            </a:r>
            <a:endParaRPr sz="4300" b="1">
              <a:solidFill>
                <a:srgbClr val="3E4F92"/>
              </a:solidFill>
              <a:latin typeface="Helvetica Neue"/>
              <a:ea typeface="Helvetica Neue"/>
              <a:cs typeface="Helvetica Neue"/>
              <a:sym typeface="Helvetica Neue"/>
            </a:endParaRPr>
          </a:p>
        </p:txBody>
      </p:sp>
      <p:sp>
        <p:nvSpPr>
          <p:cNvPr id="136" name="Google Shape;136;p21"/>
          <p:cNvSpPr txBox="1">
            <a:spLocks noGrp="1"/>
          </p:cNvSpPr>
          <p:nvPr>
            <p:ph type="subTitle" idx="1"/>
          </p:nvPr>
        </p:nvSpPr>
        <p:spPr>
          <a:xfrm>
            <a:off x="198725" y="1170500"/>
            <a:ext cx="5608200" cy="541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3E4F92"/>
              </a:buClr>
              <a:buSzPts val="2100"/>
              <a:buFont typeface="Comfortaa SemiBold"/>
              <a:buAutoNum type="arabicPeriod"/>
            </a:pPr>
            <a:r>
              <a:rPr lang="en" sz="2000" b="1">
                <a:solidFill>
                  <a:srgbClr val="3E4F92"/>
                </a:solidFill>
                <a:latin typeface="Lato"/>
                <a:ea typeface="Lato"/>
                <a:cs typeface="Lato"/>
                <a:sym typeface="Lato"/>
              </a:rPr>
              <a:t>Personal Info Tab - Setup your personal info or link your social media accounts to share the platform. Just add your Facebook, Twitter, LinkedIn urls under the Personal Info Tab.</a:t>
            </a:r>
            <a:endParaRPr sz="2000" b="1">
              <a:solidFill>
                <a:srgbClr val="3E4F92"/>
              </a:solidFill>
              <a:latin typeface="Lato"/>
              <a:ea typeface="Lato"/>
              <a:cs typeface="Lato"/>
              <a:sym typeface="Lato"/>
            </a:endParaRPr>
          </a:p>
          <a:p>
            <a:pPr marL="457200" lvl="0" indent="-361950" algn="l" rtl="0">
              <a:spcBef>
                <a:spcPts val="0"/>
              </a:spcBef>
              <a:spcAft>
                <a:spcPts val="0"/>
              </a:spcAft>
              <a:buClr>
                <a:srgbClr val="3E4F92"/>
              </a:buClr>
              <a:buSzPts val="2100"/>
              <a:buFont typeface="Comfortaa SemiBold"/>
              <a:buAutoNum type="arabicPeriod"/>
            </a:pPr>
            <a:r>
              <a:rPr lang="en" sz="2000" b="1">
                <a:solidFill>
                  <a:srgbClr val="3E4F92"/>
                </a:solidFill>
                <a:latin typeface="Lato"/>
                <a:ea typeface="Lato"/>
                <a:cs typeface="Lato"/>
                <a:sym typeface="Lato"/>
              </a:rPr>
              <a:t>Photo - upload your logo, anything 400 kb or lower or any 300x300 pixels or lower in size and PNG/JPEG format is preferable.</a:t>
            </a:r>
            <a:endParaRPr sz="2000" b="1">
              <a:solidFill>
                <a:srgbClr val="3E4F92"/>
              </a:solidFill>
              <a:latin typeface="Lato"/>
              <a:ea typeface="Lato"/>
              <a:cs typeface="Lato"/>
              <a:sym typeface="Lato"/>
            </a:endParaRPr>
          </a:p>
          <a:p>
            <a:pPr marL="457200" lvl="0" indent="-355600" algn="l" rtl="0">
              <a:spcBef>
                <a:spcPts val="0"/>
              </a:spcBef>
              <a:spcAft>
                <a:spcPts val="0"/>
              </a:spcAft>
              <a:buClr>
                <a:srgbClr val="3E4F92"/>
              </a:buClr>
              <a:buSzPts val="2000"/>
              <a:buFont typeface="Lato"/>
              <a:buAutoNum type="arabicPeriod"/>
            </a:pPr>
            <a:r>
              <a:rPr lang="en" sz="2000" b="1">
                <a:solidFill>
                  <a:srgbClr val="3E4F92"/>
                </a:solidFill>
                <a:latin typeface="Lato"/>
                <a:ea typeface="Lato"/>
                <a:cs typeface="Lato"/>
                <a:sym typeface="Lato"/>
              </a:rPr>
              <a:t>Add your social media links to help share these active links on your PDFs.</a:t>
            </a:r>
            <a:endParaRPr sz="2000" b="1">
              <a:solidFill>
                <a:srgbClr val="3E4F92"/>
              </a:solidFill>
              <a:latin typeface="Lato"/>
              <a:ea typeface="Lato"/>
              <a:cs typeface="Lato"/>
              <a:sym typeface="Lato"/>
            </a:endParaRPr>
          </a:p>
          <a:p>
            <a:pPr marL="0" lvl="0" indent="0" algn="l" rtl="0">
              <a:spcBef>
                <a:spcPts val="0"/>
              </a:spcBef>
              <a:spcAft>
                <a:spcPts val="0"/>
              </a:spcAft>
              <a:buNone/>
            </a:pPr>
            <a:endParaRPr sz="2000" b="1">
              <a:solidFill>
                <a:srgbClr val="3E4F92"/>
              </a:solidFill>
              <a:latin typeface="Lato"/>
              <a:ea typeface="Lato"/>
              <a:cs typeface="Lato"/>
              <a:sym typeface="Lato"/>
            </a:endParaRPr>
          </a:p>
          <a:p>
            <a:pPr marL="0" lvl="0" indent="0" algn="l" rtl="0">
              <a:spcBef>
                <a:spcPts val="0"/>
              </a:spcBef>
              <a:spcAft>
                <a:spcPts val="0"/>
              </a:spcAft>
              <a:buNone/>
            </a:pPr>
            <a:r>
              <a:rPr lang="en" sz="2000" b="1">
                <a:solidFill>
                  <a:srgbClr val="3E4F92"/>
                </a:solidFill>
                <a:latin typeface="Lato"/>
                <a:ea typeface="Lato"/>
                <a:cs typeface="Lato"/>
                <a:sym typeface="Lato"/>
              </a:rPr>
              <a:t>Guide: </a:t>
            </a:r>
            <a:r>
              <a:rPr lang="en" sz="2000" b="1" u="sng">
                <a:solidFill>
                  <a:srgbClr val="3E4F92"/>
                </a:solidFill>
                <a:latin typeface="Lato"/>
                <a:ea typeface="Lato"/>
                <a:cs typeface="Lato"/>
                <a:sym typeface="Lato"/>
                <a:hlinkClick r:id="rId5">
                  <a:extLst>
                    <a:ext uri="{A12FA001-AC4F-418D-AE19-62706E023703}">
                      <ahyp:hlinkClr xmlns:ahyp="http://schemas.microsoft.com/office/drawing/2018/hyperlinkcolor" val="tx"/>
                    </a:ext>
                  </a:extLst>
                </a:hlinkClick>
              </a:rPr>
              <a:t>Updating your Profile</a:t>
            </a:r>
            <a:r>
              <a:rPr lang="en" sz="2000" b="1">
                <a:solidFill>
                  <a:srgbClr val="3E4F92"/>
                </a:solidFill>
                <a:latin typeface="Lato"/>
                <a:ea typeface="Lato"/>
                <a:cs typeface="Lato"/>
                <a:sym typeface="Lato"/>
              </a:rPr>
              <a:t> &amp; </a:t>
            </a:r>
            <a:r>
              <a:rPr lang="en" sz="2000" b="1" u="sng">
                <a:solidFill>
                  <a:srgbClr val="3E4F92"/>
                </a:solidFill>
                <a:latin typeface="Lato"/>
                <a:ea typeface="Lato"/>
                <a:cs typeface="Lato"/>
                <a:sym typeface="Lato"/>
                <a:hlinkClick r:id="rId6">
                  <a:extLst>
                    <a:ext uri="{A12FA001-AC4F-418D-AE19-62706E023703}">
                      <ahyp:hlinkClr xmlns:ahyp="http://schemas.microsoft.com/office/drawing/2018/hyperlinkcolor" val="tx"/>
                    </a:ext>
                  </a:extLst>
                </a:hlinkClick>
              </a:rPr>
              <a:t>Sharing the app</a:t>
            </a:r>
            <a:endParaRPr sz="2000" b="1">
              <a:solidFill>
                <a:srgbClr val="3E4F92"/>
              </a:solidFill>
              <a:latin typeface="Lato"/>
              <a:ea typeface="Lato"/>
              <a:cs typeface="Lato"/>
              <a:sym typeface="Lato"/>
            </a:endParaRPr>
          </a:p>
        </p:txBody>
      </p:sp>
      <p:sp>
        <p:nvSpPr>
          <p:cNvPr id="137" name="Google Shape;137;p21"/>
          <p:cNvSpPr/>
          <p:nvPr/>
        </p:nvSpPr>
        <p:spPr>
          <a:xfrm>
            <a:off x="318775" y="943800"/>
            <a:ext cx="2597100" cy="38400"/>
          </a:xfrm>
          <a:prstGeom prst="rect">
            <a:avLst/>
          </a:prstGeom>
          <a:solidFill>
            <a:schemeClr val="accent3"/>
          </a:solidFill>
          <a:ln w="9525" cap="flat" cmpd="sng">
            <a:solidFill>
              <a:srgbClr val="1E23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p:nvPr/>
        </p:nvSpPr>
        <p:spPr>
          <a:xfrm>
            <a:off x="8094150" y="8350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1</a:t>
            </a:r>
            <a:endParaRPr sz="1000">
              <a:solidFill>
                <a:srgbClr val="1B308C"/>
              </a:solidFill>
            </a:endParaRPr>
          </a:p>
        </p:txBody>
      </p:sp>
      <p:sp>
        <p:nvSpPr>
          <p:cNvPr id="139" name="Google Shape;139;p21"/>
          <p:cNvSpPr/>
          <p:nvPr/>
        </p:nvSpPr>
        <p:spPr>
          <a:xfrm>
            <a:off x="5663050" y="147470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3</a:t>
            </a:r>
            <a:endParaRPr sz="1000">
              <a:solidFill>
                <a:srgbClr val="1B308C"/>
              </a:solidFill>
            </a:endParaRPr>
          </a:p>
        </p:txBody>
      </p:sp>
      <p:sp>
        <p:nvSpPr>
          <p:cNvPr id="140" name="Google Shape;140;p21"/>
          <p:cNvSpPr/>
          <p:nvPr/>
        </p:nvSpPr>
        <p:spPr>
          <a:xfrm>
            <a:off x="8398025" y="2157975"/>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4</a:t>
            </a:r>
            <a:endParaRPr sz="1000">
              <a:solidFill>
                <a:srgbClr val="1B308C"/>
              </a:solidFill>
            </a:endParaRPr>
          </a:p>
        </p:txBody>
      </p:sp>
      <p:sp>
        <p:nvSpPr>
          <p:cNvPr id="141" name="Google Shape;141;p21"/>
          <p:cNvSpPr/>
          <p:nvPr/>
        </p:nvSpPr>
        <p:spPr>
          <a:xfrm>
            <a:off x="8370925" y="84450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2</a:t>
            </a:r>
            <a:endParaRPr sz="1000">
              <a:solidFill>
                <a:srgbClr val="1B308C"/>
              </a:solidFill>
            </a:endParaRPr>
          </a:p>
        </p:txBody>
      </p:sp>
      <p:sp>
        <p:nvSpPr>
          <p:cNvPr id="142" name="Google Shape;142;p21"/>
          <p:cNvSpPr/>
          <p:nvPr/>
        </p:nvSpPr>
        <p:spPr>
          <a:xfrm>
            <a:off x="5685100" y="4784150"/>
            <a:ext cx="331800" cy="237000"/>
          </a:xfrm>
          <a:prstGeom prst="hexagon">
            <a:avLst>
              <a:gd name="adj" fmla="val 0"/>
              <a:gd name="vf" fmla="val 115470"/>
            </a:avLst>
          </a:prstGeom>
          <a:solidFill>
            <a:srgbClr val="AC94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B308C"/>
                </a:solidFill>
              </a:rPr>
              <a:t>5</a:t>
            </a:r>
            <a:endParaRPr sz="1000">
              <a:solidFill>
                <a:srgbClr val="1B308C"/>
              </a:solidFill>
            </a:endParaRPr>
          </a:p>
        </p:txBody>
      </p:sp>
      <p:pic>
        <p:nvPicPr>
          <p:cNvPr id="143" name="Google Shape;143;p21"/>
          <p:cNvPicPr preferRelativeResize="0"/>
          <p:nvPr/>
        </p:nvPicPr>
        <p:blipFill>
          <a:blip r:embed="rId7">
            <a:alphaModFix/>
          </a:blip>
          <a:stretch>
            <a:fillRect/>
          </a:stretch>
        </p:blipFill>
        <p:spPr>
          <a:xfrm>
            <a:off x="5806925" y="62075"/>
            <a:ext cx="3346025" cy="501934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On-screen Show (16:9)</PresentationFormat>
  <Paragraphs>130</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Helvetica Neue</vt:lpstr>
      <vt:lpstr>Montserrat</vt:lpstr>
      <vt:lpstr>Comfortaa</vt:lpstr>
      <vt:lpstr>Raleway</vt:lpstr>
      <vt:lpstr>Lato Black</vt:lpstr>
      <vt:lpstr>Roboto</vt:lpstr>
      <vt:lpstr>Arial</vt:lpstr>
      <vt:lpstr>Comfortaa SemiBold</vt:lpstr>
      <vt:lpstr>Lato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Seller Flyers</vt:lpstr>
      <vt:lpstr>Buyer Flyers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Glenn Asher</cp:lastModifiedBy>
  <cp:revision>1</cp:revision>
  <dcterms:modified xsi:type="dcterms:W3CDTF">2024-01-30T09:06:08Z</dcterms:modified>
</cp:coreProperties>
</file>